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embeddings/oleObject1.bin" ContentType="application/vnd.openxmlformats-officedocument.oleObject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461" r:id="rId2"/>
    <p:sldId id="671" r:id="rId3"/>
    <p:sldId id="703" r:id="rId4"/>
    <p:sldId id="679" r:id="rId5"/>
    <p:sldId id="680" r:id="rId6"/>
    <p:sldId id="682" r:id="rId7"/>
    <p:sldId id="681" r:id="rId8"/>
    <p:sldId id="678" r:id="rId9"/>
    <p:sldId id="683" r:id="rId10"/>
    <p:sldId id="684" r:id="rId11"/>
    <p:sldId id="685" r:id="rId12"/>
    <p:sldId id="686" r:id="rId13"/>
    <p:sldId id="687" r:id="rId14"/>
    <p:sldId id="689" r:id="rId15"/>
    <p:sldId id="692" r:id="rId16"/>
    <p:sldId id="693" r:id="rId17"/>
    <p:sldId id="723" r:id="rId18"/>
    <p:sldId id="721" r:id="rId19"/>
    <p:sldId id="694" r:id="rId20"/>
    <p:sldId id="695" r:id="rId21"/>
    <p:sldId id="706" r:id="rId22"/>
    <p:sldId id="702" r:id="rId23"/>
    <p:sldId id="707" r:id="rId24"/>
  </p:sldIdLst>
  <p:sldSz cx="9144000" cy="6858000" type="screen4x3"/>
  <p:notesSz cx="6797675" cy="98567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99"/>
    <a:srgbClr val="003399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12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ileri\AppData\Local\Microsoft\Windows\Temporary%20Internet%20Files\Content.Outlook\yeniIVH0T1KI\ab%20d&#305;&#305;&#351;.docx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tr-TR"/>
              <a:t>Turkey's Trade Deficit</a:t>
            </a:r>
            <a:r>
              <a:rPr lang="tr-TR" baseline="0"/>
              <a:t> with EU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'[ab dıış.docx.xlsx]Sayfa1'!$E$2</c:f>
              <c:strCache>
                <c:ptCount val="1"/>
                <c:pt idx="0">
                  <c:v>AB Dış Ticaret Açığı</c:v>
                </c:pt>
              </c:strCache>
            </c:strRef>
          </c:tx>
          <c:marker>
            <c:symbol val="none"/>
          </c:marker>
          <c:cat>
            <c:numRef>
              <c:f>'[ab dıış.docx.xlsx]Sayfa1'!$B$3:$B$23</c:f>
              <c:numCache>
                <c:formatCode>General</c:formatCode>
                <c:ptCount val="21"/>
                <c:pt idx="0">
                  <c:v>1996.0</c:v>
                </c:pt>
                <c:pt idx="1">
                  <c:v>1997.0</c:v>
                </c:pt>
                <c:pt idx="2">
                  <c:v>1998.0</c:v>
                </c:pt>
                <c:pt idx="3">
                  <c:v>1999.0</c:v>
                </c:pt>
                <c:pt idx="4">
                  <c:v>2000.0</c:v>
                </c:pt>
                <c:pt idx="5">
                  <c:v>2001.0</c:v>
                </c:pt>
                <c:pt idx="6">
                  <c:v>2002.0</c:v>
                </c:pt>
                <c:pt idx="7">
                  <c:v>2003.0</c:v>
                </c:pt>
                <c:pt idx="8">
                  <c:v>2004.0</c:v>
                </c:pt>
                <c:pt idx="9">
                  <c:v>2005.0</c:v>
                </c:pt>
                <c:pt idx="10">
                  <c:v>2006.0</c:v>
                </c:pt>
                <c:pt idx="11">
                  <c:v>2007.0</c:v>
                </c:pt>
                <c:pt idx="12">
                  <c:v>2008.0</c:v>
                </c:pt>
                <c:pt idx="13">
                  <c:v>2009.0</c:v>
                </c:pt>
                <c:pt idx="14">
                  <c:v>2010.0</c:v>
                </c:pt>
                <c:pt idx="15">
                  <c:v>2011.0</c:v>
                </c:pt>
                <c:pt idx="16">
                  <c:v>2012.0</c:v>
                </c:pt>
                <c:pt idx="17">
                  <c:v>2013.0</c:v>
                </c:pt>
                <c:pt idx="18">
                  <c:v>2014.0</c:v>
                </c:pt>
                <c:pt idx="19">
                  <c:v>2015.0</c:v>
                </c:pt>
                <c:pt idx="20">
                  <c:v>2016.0</c:v>
                </c:pt>
              </c:numCache>
            </c:numRef>
          </c:cat>
          <c:val>
            <c:numRef>
              <c:f>'[ab dıış.docx.xlsx]Sayfa1'!$E$3:$E$23</c:f>
              <c:numCache>
                <c:formatCode>#,##0</c:formatCode>
                <c:ptCount val="21"/>
                <c:pt idx="0">
                  <c:v>11759.0</c:v>
                </c:pt>
                <c:pt idx="1">
                  <c:v>12657.0</c:v>
                </c:pt>
                <c:pt idx="2">
                  <c:v>10460.0</c:v>
                </c:pt>
                <c:pt idx="3">
                  <c:v>7084.0</c:v>
                </c:pt>
                <c:pt idx="4">
                  <c:v>12864.0</c:v>
                </c:pt>
                <c:pt idx="5">
                  <c:v>2265.0</c:v>
                </c:pt>
                <c:pt idx="6">
                  <c:v>5240.0</c:v>
                </c:pt>
                <c:pt idx="7">
                  <c:v>7677.0</c:v>
                </c:pt>
                <c:pt idx="8">
                  <c:v>11434.0</c:v>
                </c:pt>
                <c:pt idx="9">
                  <c:v>11248.0</c:v>
                </c:pt>
                <c:pt idx="10">
                  <c:v>11299.0</c:v>
                </c:pt>
                <c:pt idx="11">
                  <c:v>7718.0</c:v>
                </c:pt>
                <c:pt idx="12">
                  <c:v>10794.0</c:v>
                </c:pt>
                <c:pt idx="13">
                  <c:v>9388.0</c:v>
                </c:pt>
                <c:pt idx="14">
                  <c:v>19457.0</c:v>
                </c:pt>
                <c:pt idx="15">
                  <c:v>28850.0</c:v>
                </c:pt>
                <c:pt idx="16">
                  <c:v>28259.0</c:v>
                </c:pt>
                <c:pt idx="17">
                  <c:v>29411.0</c:v>
                </c:pt>
                <c:pt idx="18">
                  <c:v>20269.0</c:v>
                </c:pt>
                <c:pt idx="19">
                  <c:v>14709.0</c:v>
                </c:pt>
                <c:pt idx="20">
                  <c:v>9155.0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6125560"/>
        <c:axId val="2096140488"/>
      </c:lineChart>
      <c:catAx>
        <c:axId val="2096125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96140488"/>
        <c:crosses val="autoZero"/>
        <c:auto val="1"/>
        <c:lblAlgn val="ctr"/>
        <c:lblOffset val="100"/>
        <c:noMultiLvlLbl val="0"/>
      </c:catAx>
      <c:valAx>
        <c:axId val="209614048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2096125560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tr-TR"/>
              <a:t>TR-EU Cumulative Trade Deficit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974824217206963"/>
          <c:y val="0.174361329833771"/>
          <c:w val="0.866843107822224"/>
          <c:h val="0.7006135899679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'[ab dıış.docx.xlsx]Sayfa1'!$F$2</c:f>
              <c:strCache>
                <c:ptCount val="1"/>
                <c:pt idx="0">
                  <c:v>TR-AB Toplam Dış Ticaret Açığı</c:v>
                </c:pt>
              </c:strCache>
            </c:strRef>
          </c:tx>
          <c:invertIfNegative val="0"/>
          <c:cat>
            <c:strRef>
              <c:f>'[ab dıış.docx.xlsx]Sayfa1'!$B$3:$B$24</c:f>
              <c:strCache>
                <c:ptCount val="22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Bugün</c:v>
                </c:pt>
              </c:strCache>
            </c:strRef>
          </c:cat>
          <c:val>
            <c:numRef>
              <c:f>'[ab dıış.docx.xlsx]Sayfa1'!$F$3:$F$24</c:f>
              <c:numCache>
                <c:formatCode>#,##0</c:formatCode>
                <c:ptCount val="22"/>
                <c:pt idx="0">
                  <c:v>11759.0</c:v>
                </c:pt>
                <c:pt idx="1">
                  <c:v>24416.0</c:v>
                </c:pt>
                <c:pt idx="2">
                  <c:v>34876.0</c:v>
                </c:pt>
                <c:pt idx="3">
                  <c:v>41960.0</c:v>
                </c:pt>
                <c:pt idx="4">
                  <c:v>54824.0</c:v>
                </c:pt>
                <c:pt idx="5">
                  <c:v>57089.0</c:v>
                </c:pt>
                <c:pt idx="6">
                  <c:v>62329.0</c:v>
                </c:pt>
                <c:pt idx="7">
                  <c:v>70006.0</c:v>
                </c:pt>
                <c:pt idx="8">
                  <c:v>81440.0</c:v>
                </c:pt>
                <c:pt idx="9">
                  <c:v>92688.0</c:v>
                </c:pt>
                <c:pt idx="10">
                  <c:v>103987.0</c:v>
                </c:pt>
                <c:pt idx="11">
                  <c:v>111705.0</c:v>
                </c:pt>
                <c:pt idx="12">
                  <c:v>122499.0</c:v>
                </c:pt>
                <c:pt idx="13">
                  <c:v>131887.0</c:v>
                </c:pt>
                <c:pt idx="14">
                  <c:v>151344.0</c:v>
                </c:pt>
                <c:pt idx="15">
                  <c:v>180194.0</c:v>
                </c:pt>
                <c:pt idx="16">
                  <c:v>208453.0</c:v>
                </c:pt>
                <c:pt idx="17">
                  <c:v>237864.0</c:v>
                </c:pt>
                <c:pt idx="18">
                  <c:v>258133.0</c:v>
                </c:pt>
                <c:pt idx="19">
                  <c:v>272842.0</c:v>
                </c:pt>
                <c:pt idx="20">
                  <c:v>281997.0</c:v>
                </c:pt>
                <c:pt idx="21">
                  <c:v>284525.0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96164472"/>
        <c:axId val="2096157832"/>
        <c:axId val="0"/>
      </c:bar3DChart>
      <c:catAx>
        <c:axId val="2096164472"/>
        <c:scaling>
          <c:orientation val="minMax"/>
        </c:scaling>
        <c:delete val="0"/>
        <c:axPos val="b"/>
        <c:majorTickMark val="out"/>
        <c:minorTickMark val="none"/>
        <c:tickLblPos val="nextTo"/>
        <c:crossAx val="2096157832"/>
        <c:crosses val="autoZero"/>
        <c:auto val="1"/>
        <c:lblAlgn val="ctr"/>
        <c:lblOffset val="100"/>
        <c:noMultiLvlLbl val="0"/>
      </c:catAx>
      <c:valAx>
        <c:axId val="209615783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20961644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tr-TR"/>
              <a:t>EU-Turkey:</a:t>
            </a:r>
            <a:r>
              <a:rPr lang="tr-TR" baseline="0"/>
              <a:t> Trade in services (billion €)</a:t>
            </a:r>
            <a:endParaRPr lang="tr-TR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11644992829505"/>
          <c:y val="0.139454832401581"/>
          <c:w val="0.668135833536272"/>
          <c:h val="0.7999809276336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EU imports</c:v>
                </c:pt>
              </c:strCache>
            </c:strRef>
          </c:tx>
          <c:invertIfNegative val="0"/>
          <c:cat>
            <c:numRef>
              <c:f>Sayfa1!$A$2:$A$4</c:f>
              <c:numCache>
                <c:formatCode>General</c:formatCode>
                <c:ptCount val="3"/>
                <c:pt idx="0">
                  <c:v>2013.0</c:v>
                </c:pt>
                <c:pt idx="1">
                  <c:v>2014.0</c:v>
                </c:pt>
                <c:pt idx="2">
                  <c:v>2015.0</c:v>
                </c:pt>
              </c:numCache>
            </c:numRef>
          </c:cat>
          <c:val>
            <c:numRef>
              <c:f>Sayfa1!$B$2:$B$4</c:f>
              <c:numCache>
                <c:formatCode>0.00</c:formatCode>
                <c:ptCount val="3"/>
                <c:pt idx="0">
                  <c:v>15.3</c:v>
                </c:pt>
                <c:pt idx="1">
                  <c:v>15.9</c:v>
                </c:pt>
                <c:pt idx="2">
                  <c:v>16.4</c:v>
                </c:pt>
              </c:numCache>
            </c:numRef>
          </c:val>
        </c:ser>
        <c:ser>
          <c:idx val="1"/>
          <c:order val="1"/>
          <c:tx>
            <c:strRef>
              <c:f>Sayfa1!$C$1</c:f>
              <c:strCache>
                <c:ptCount val="1"/>
                <c:pt idx="0">
                  <c:v>EU exports</c:v>
                </c:pt>
              </c:strCache>
            </c:strRef>
          </c:tx>
          <c:invertIfNegative val="0"/>
          <c:cat>
            <c:numRef>
              <c:f>Sayfa1!$A$2:$A$4</c:f>
              <c:numCache>
                <c:formatCode>General</c:formatCode>
                <c:ptCount val="3"/>
                <c:pt idx="0">
                  <c:v>2013.0</c:v>
                </c:pt>
                <c:pt idx="1">
                  <c:v>2014.0</c:v>
                </c:pt>
                <c:pt idx="2">
                  <c:v>2015.0</c:v>
                </c:pt>
              </c:numCache>
            </c:numRef>
          </c:cat>
          <c:val>
            <c:numRef>
              <c:f>Sayfa1!$C$2:$C$4</c:f>
              <c:numCache>
                <c:formatCode>0.00</c:formatCode>
                <c:ptCount val="3"/>
                <c:pt idx="0">
                  <c:v>10.4</c:v>
                </c:pt>
                <c:pt idx="1">
                  <c:v>10.9</c:v>
                </c:pt>
                <c:pt idx="2">
                  <c:v>12.2</c:v>
                </c:pt>
              </c:numCache>
            </c:numRef>
          </c:val>
        </c:ser>
        <c:ser>
          <c:idx val="2"/>
          <c:order val="2"/>
          <c:tx>
            <c:strRef>
              <c:f>Sayfa1!$D$1</c:f>
              <c:strCache>
                <c:ptCount val="1"/>
                <c:pt idx="0">
                  <c:v>Balance</c:v>
                </c:pt>
              </c:strCache>
            </c:strRef>
          </c:tx>
          <c:invertIfNegative val="0"/>
          <c:cat>
            <c:numRef>
              <c:f>Sayfa1!$A$2:$A$4</c:f>
              <c:numCache>
                <c:formatCode>General</c:formatCode>
                <c:ptCount val="3"/>
                <c:pt idx="0">
                  <c:v>2013.0</c:v>
                </c:pt>
                <c:pt idx="1">
                  <c:v>2014.0</c:v>
                </c:pt>
                <c:pt idx="2">
                  <c:v>2015.0</c:v>
                </c:pt>
              </c:numCache>
            </c:numRef>
          </c:cat>
          <c:val>
            <c:numRef>
              <c:f>Sayfa1!$D$2:$D$4</c:f>
              <c:numCache>
                <c:formatCode>0.00</c:formatCode>
                <c:ptCount val="3"/>
                <c:pt idx="0">
                  <c:v>-4.8</c:v>
                </c:pt>
                <c:pt idx="1">
                  <c:v>-5.0</c:v>
                </c:pt>
                <c:pt idx="2">
                  <c:v>-4.1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6909896"/>
        <c:axId val="2126912936"/>
      </c:barChart>
      <c:catAx>
        <c:axId val="2126909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126912936"/>
        <c:crosses val="autoZero"/>
        <c:auto val="1"/>
        <c:lblAlgn val="ctr"/>
        <c:lblOffset val="100"/>
        <c:noMultiLvlLbl val="0"/>
      </c:catAx>
      <c:valAx>
        <c:axId val="2126912936"/>
        <c:scaling>
          <c:orientation val="minMax"/>
        </c:scaling>
        <c:delete val="0"/>
        <c:axPos val="l"/>
        <c:majorGridlines/>
        <c:numFmt formatCode="0.00" sourceLinked="1"/>
        <c:majorTickMark val="none"/>
        <c:minorTickMark val="none"/>
        <c:tickLblPos val="nextTo"/>
        <c:crossAx val="21269098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2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CB8ACC0-B462-4F6C-83E2-A6D0595C7E29}" type="datetimeFigureOut">
              <a:rPr lang="tr-TR" altLang="en-US"/>
              <a:pPr/>
              <a:t>18/07/17</a:t>
            </a:fld>
            <a:endParaRPr lang="tr-TR" alt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935038" y="739775"/>
            <a:ext cx="4929187" cy="3695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 smtClean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450" y="4681538"/>
            <a:ext cx="5438775" cy="4435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 smtClean="0"/>
              <a:t>Asıl metin stillerini düzenlemek için tıklatın</a:t>
            </a:r>
          </a:p>
          <a:p>
            <a:pPr lvl="1"/>
            <a:r>
              <a:rPr lang="tr-TR" altLang="en-US" smtClean="0"/>
              <a:t>İkinci düzey</a:t>
            </a:r>
          </a:p>
          <a:p>
            <a:pPr lvl="2"/>
            <a:r>
              <a:rPr lang="tr-TR" altLang="en-US" smtClean="0"/>
              <a:t>Üçüncü düzey</a:t>
            </a:r>
          </a:p>
          <a:p>
            <a:pPr lvl="3"/>
            <a:r>
              <a:rPr lang="tr-TR" altLang="en-US" smtClean="0"/>
              <a:t>Dördüncü düzey</a:t>
            </a:r>
          </a:p>
          <a:p>
            <a:pPr lvl="4"/>
            <a:r>
              <a:rPr lang="tr-TR" altLang="en-US" smtClean="0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361488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49688" y="9361488"/>
            <a:ext cx="2946400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26552E-4F33-4325-9E8A-B9A03F0E9907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7138515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C7201C-81CD-47B0-9579-E5786CF0C82D}" type="datetimeFigureOut">
              <a:rPr lang="en-US" altLang="en-US"/>
              <a:pPr/>
              <a:t>18/07/17</a:t>
            </a:fld>
            <a:endParaRPr lang="en-US" alt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275290-83ED-4828-B45D-AA9FA8CEBB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5335776"/>
      </p:ext>
    </p:extLst>
  </p:cSld>
  <p:clrMapOvr>
    <a:masterClrMapping/>
  </p:clrMapOvr>
  <p:transition xmlns:p14="http://schemas.microsoft.com/office/powerpoint/2010/main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EA88A9-83C7-4237-A6BD-AF649EC4195F}" type="datetimeFigureOut">
              <a:rPr lang="en-US" altLang="en-US"/>
              <a:pPr/>
              <a:t>18/07/17</a:t>
            </a:fld>
            <a:endParaRPr lang="en-US" alt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4E998C-8770-48C8-844C-A3592C84A7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5736361"/>
      </p:ext>
    </p:extLst>
  </p:cSld>
  <p:clrMapOvr>
    <a:masterClrMapping/>
  </p:clrMapOvr>
  <p:transition xmlns:p14="http://schemas.microsoft.com/office/powerpoint/2010/main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8FE1E1-82DC-4818-BD74-AB8F950AD325}" type="datetimeFigureOut">
              <a:rPr lang="en-US" altLang="en-US"/>
              <a:pPr/>
              <a:t>18/07/17</a:t>
            </a:fld>
            <a:endParaRPr lang="en-US" alt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E4B140-B91D-4003-9A41-CA4D8D4889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2113468"/>
      </p:ext>
    </p:extLst>
  </p:cSld>
  <p:clrMapOvr>
    <a:masterClrMapping/>
  </p:clrMapOvr>
  <p:transition xmlns:p14="http://schemas.microsoft.com/office/powerpoint/2010/main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B5ECE7D-80BC-4B58-B9AA-44209F818368}" type="datetimeFigureOut">
              <a:rPr lang="en-US" altLang="en-US"/>
              <a:pPr/>
              <a:t>18/07/17</a:t>
            </a:fld>
            <a:endParaRPr lang="en-US" altLang="en-US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01E166-A01B-4655-A622-E066E45B00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2883741"/>
      </p:ext>
    </p:extLst>
  </p:cSld>
  <p:clrMapOvr>
    <a:masterClrMapping/>
  </p:clrMapOvr>
  <p:transition xmlns:p14="http://schemas.microsoft.com/office/powerpoint/2010/main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74AB98-4B2E-4256-B8ED-E8B54509340C}" type="datetimeFigureOut">
              <a:rPr lang="en-US" altLang="en-US"/>
              <a:pPr/>
              <a:t>18/07/17</a:t>
            </a:fld>
            <a:endParaRPr lang="en-US" altLang="en-US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CF5F8E-3A7B-46BD-A17D-ED9547409B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2282426"/>
      </p:ext>
    </p:extLst>
  </p:cSld>
  <p:clrMapOvr>
    <a:masterClrMapping/>
  </p:clrMapOvr>
  <p:transition xmlns:p14="http://schemas.microsoft.com/office/powerpoint/2010/main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F160DD-4E75-4383-BF22-AB83107DA663}" type="datetimeFigureOut">
              <a:rPr lang="en-US" altLang="en-US"/>
              <a:pPr/>
              <a:t>18/07/17</a:t>
            </a:fld>
            <a:endParaRPr lang="en-US" altLang="en-US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F8189-027F-4DC6-80B0-05645B6F28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4222037"/>
      </p:ext>
    </p:extLst>
  </p:cSld>
  <p:clrMapOvr>
    <a:masterClrMapping/>
  </p:clrMapOvr>
  <p:transition xmlns:p14="http://schemas.microsoft.com/office/powerpoint/2010/main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A83CC4-DFDA-4945-B3A6-953C7896EFEA}" type="datetimeFigureOut">
              <a:rPr lang="en-US" altLang="en-US"/>
              <a:pPr/>
              <a:t>18/07/17</a:t>
            </a:fld>
            <a:endParaRPr lang="en-US" altLang="en-US"/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05C9E5-62B6-41DE-B785-10F736C280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8201149"/>
      </p:ext>
    </p:extLst>
  </p:cSld>
  <p:clrMapOvr>
    <a:masterClrMapping/>
  </p:clrMapOvr>
  <p:transition xmlns:p14="http://schemas.microsoft.com/office/powerpoint/2010/main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920A03-F1FA-4D61-AE5F-DB98F639803E}" type="datetimeFigureOut">
              <a:rPr lang="en-US" altLang="en-US"/>
              <a:pPr/>
              <a:t>18/07/17</a:t>
            </a:fld>
            <a:endParaRPr lang="en-US" altLang="en-US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383BA9-21C4-4BED-A3FE-CC7A6BB9F3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94644"/>
      </p:ext>
    </p:extLst>
  </p:cSld>
  <p:clrMapOvr>
    <a:masterClrMapping/>
  </p:clrMapOvr>
  <p:transition xmlns:p14="http://schemas.microsoft.com/office/powerpoint/2010/main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8B0482-9DB3-4C1D-9703-79A809003959}" type="datetimeFigureOut">
              <a:rPr lang="en-US" altLang="en-US"/>
              <a:pPr/>
              <a:t>18/07/17</a:t>
            </a:fld>
            <a:endParaRPr lang="en-US" altLang="en-US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13325D-22A1-4AE6-B974-BB01574886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8094710"/>
      </p:ext>
    </p:extLst>
  </p:cSld>
  <p:clrMapOvr>
    <a:masterClrMapping/>
  </p:clrMapOvr>
  <p:transition xmlns:p14="http://schemas.microsoft.com/office/powerpoint/2010/main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9A68BC-E4DB-413F-BAD0-CB68B15D7B18}" type="datetimeFigureOut">
              <a:rPr lang="en-US" altLang="en-US"/>
              <a:pPr/>
              <a:t>18/07/17</a:t>
            </a:fld>
            <a:endParaRPr lang="en-US" alt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D3C17-12E8-4922-AB0C-56072D6CAC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9543347"/>
      </p:ext>
    </p:extLst>
  </p:cSld>
  <p:clrMapOvr>
    <a:masterClrMapping/>
  </p:clrMapOvr>
  <p:transition xmlns:p14="http://schemas.microsoft.com/office/powerpoint/2010/main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3647A1-D8B9-4AD1-B7AA-718D078C7E95}" type="datetimeFigureOut">
              <a:rPr lang="en-US" altLang="en-US"/>
              <a:pPr/>
              <a:t>18/07/17</a:t>
            </a:fld>
            <a:endParaRPr lang="en-US" alt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30993D-296D-4A12-82AD-79ED311565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360443"/>
      </p:ext>
    </p:extLst>
  </p:cSld>
  <p:clrMapOvr>
    <a:masterClrMapping/>
  </p:clrMapOvr>
  <p:transition xmlns:p14="http://schemas.microsoft.com/office/powerpoint/2010/main">
    <p:wip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 smtClean="0"/>
              <a:t>Asıl başlık stili için tıklatın</a:t>
            </a:r>
            <a:endParaRPr lang="en-US" altLang="en-US" smtClean="0"/>
          </a:p>
        </p:txBody>
      </p:sp>
      <p:sp>
        <p:nvSpPr>
          <p:cNvPr id="1027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 smtClean="0"/>
              <a:t>Asıl metin stillerini düzenlemek için tıklatın</a:t>
            </a:r>
          </a:p>
          <a:p>
            <a:pPr lvl="1"/>
            <a:r>
              <a:rPr lang="tr-TR" altLang="en-US" smtClean="0"/>
              <a:t>İkinci düzey</a:t>
            </a:r>
          </a:p>
          <a:p>
            <a:pPr lvl="2"/>
            <a:r>
              <a:rPr lang="tr-TR" altLang="en-US" smtClean="0"/>
              <a:t>Üçüncü düzey</a:t>
            </a:r>
          </a:p>
          <a:p>
            <a:pPr lvl="3"/>
            <a:r>
              <a:rPr lang="tr-TR" altLang="en-US" smtClean="0"/>
              <a:t>Dördüncü düzey</a:t>
            </a:r>
          </a:p>
          <a:p>
            <a:pPr lvl="4"/>
            <a:r>
              <a:rPr lang="tr-TR" altLang="en-US" smtClean="0"/>
              <a:t>Beşinci düzey</a:t>
            </a:r>
            <a:endParaRPr lang="en-US" altLang="en-US" smtClean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15D98BE3-3446-4C2B-AC14-87A8694B246D}" type="datetimeFigureOut">
              <a:rPr lang="en-US" altLang="en-US"/>
              <a:pPr/>
              <a:t>18/07/17</a:t>
            </a:fld>
            <a:endParaRPr lang="en-US" alt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F29E2652-110E-498A-8EA5-3911C8F3352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chart" Target="../charts/chart1.xml"/><Relationship Id="rId5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Metin kutusu 2"/>
          <p:cNvSpPr txBox="1">
            <a:spLocks noChangeArrowheads="1"/>
          </p:cNvSpPr>
          <p:nvPr/>
        </p:nvSpPr>
        <p:spPr bwMode="auto">
          <a:xfrm>
            <a:off x="82475" y="2679902"/>
            <a:ext cx="9061525" cy="529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tr-TR" altLang="en-US" sz="2800" b="1" dirty="0" smtClean="0">
                <a:latin typeface="Cambria" pitchFamily="18" charset="0"/>
              </a:rPr>
              <a:t>MODERNIZATION OF THE TURKEY-EU CUSTOMS UNION:</a:t>
            </a:r>
          </a:p>
          <a:p>
            <a:pPr algn="ctr" eaLnBrk="1" hangingPunct="1"/>
            <a:r>
              <a:rPr lang="tr-TR" altLang="en-US" sz="2800" b="1" dirty="0" smtClean="0">
                <a:latin typeface="Cambria" pitchFamily="18" charset="0"/>
              </a:rPr>
              <a:t>WHAT TO EXPECT?</a:t>
            </a:r>
          </a:p>
          <a:p>
            <a:pPr algn="ctr" eaLnBrk="1" hangingPunct="1"/>
            <a:r>
              <a:rPr lang="tr-TR" altLang="en-US" sz="2800" b="1" dirty="0" smtClean="0">
                <a:latin typeface="Cambria" pitchFamily="18" charset="0"/>
              </a:rPr>
              <a:t>AYHAN ZEYTİNOĞLU, CHAIRMAN, IKV</a:t>
            </a:r>
            <a:endParaRPr lang="tr-TR" altLang="en-US" sz="2800" b="1" dirty="0">
              <a:latin typeface="Cambria" pitchFamily="18" charset="0"/>
            </a:endParaRPr>
          </a:p>
          <a:p>
            <a:pPr algn="ctr" eaLnBrk="1" hangingPunct="1"/>
            <a:endParaRPr lang="tr-TR" altLang="en-US" sz="2800" b="1" dirty="0" smtClean="0">
              <a:latin typeface="Cambria" pitchFamily="18" charset="0"/>
            </a:endParaRPr>
          </a:p>
          <a:p>
            <a:pPr algn="ctr" eaLnBrk="1" hangingPunct="1"/>
            <a:r>
              <a:rPr lang="tr-TR" altLang="en-US" sz="2800" b="1" dirty="0" smtClean="0">
                <a:latin typeface="Cambria" pitchFamily="18" charset="0"/>
              </a:rPr>
              <a:t>36th Meeting of </a:t>
            </a:r>
            <a:r>
              <a:rPr lang="tr-TR" altLang="en-US" sz="2800" b="1" dirty="0" err="1" smtClean="0">
                <a:latin typeface="Cambria" pitchFamily="18" charset="0"/>
              </a:rPr>
              <a:t>the</a:t>
            </a:r>
            <a:r>
              <a:rPr lang="tr-TR" altLang="en-US" sz="2800" b="1" dirty="0" smtClean="0">
                <a:latin typeface="Cambria" pitchFamily="18" charset="0"/>
              </a:rPr>
              <a:t> EU-</a:t>
            </a:r>
            <a:r>
              <a:rPr lang="tr-TR" altLang="en-US" sz="2800" b="1" dirty="0" err="1" smtClean="0">
                <a:latin typeface="Cambria" pitchFamily="18" charset="0"/>
              </a:rPr>
              <a:t>Turkey</a:t>
            </a:r>
            <a:r>
              <a:rPr lang="tr-TR" altLang="en-US" sz="2800" b="1" dirty="0" smtClean="0">
                <a:latin typeface="Cambria" pitchFamily="18" charset="0"/>
              </a:rPr>
              <a:t> </a:t>
            </a:r>
          </a:p>
          <a:p>
            <a:pPr algn="ctr" eaLnBrk="1" hangingPunct="1"/>
            <a:r>
              <a:rPr lang="tr-TR" altLang="en-US" sz="2800" b="1" dirty="0" err="1" smtClean="0">
                <a:latin typeface="Cambria" pitchFamily="18" charset="0"/>
              </a:rPr>
              <a:t>Joint</a:t>
            </a:r>
            <a:r>
              <a:rPr lang="tr-TR" altLang="en-US" sz="2800" b="1" dirty="0" smtClean="0">
                <a:latin typeface="Cambria" pitchFamily="18" charset="0"/>
              </a:rPr>
              <a:t> </a:t>
            </a:r>
            <a:r>
              <a:rPr lang="tr-TR" altLang="en-US" sz="2800" b="1" dirty="0" err="1">
                <a:latin typeface="Cambria" pitchFamily="18" charset="0"/>
              </a:rPr>
              <a:t>C</a:t>
            </a:r>
            <a:r>
              <a:rPr lang="tr-TR" altLang="en-US" sz="2800" b="1" dirty="0" err="1" smtClean="0">
                <a:latin typeface="Cambria" pitchFamily="18" charset="0"/>
              </a:rPr>
              <a:t>onsultative</a:t>
            </a:r>
            <a:r>
              <a:rPr lang="tr-TR" altLang="en-US" sz="2800" b="1" dirty="0" smtClean="0">
                <a:latin typeface="Cambria" pitchFamily="18" charset="0"/>
              </a:rPr>
              <a:t> </a:t>
            </a:r>
            <a:r>
              <a:rPr lang="tr-TR" altLang="en-US" sz="2800" b="1" dirty="0" err="1" smtClean="0">
                <a:latin typeface="Cambria" pitchFamily="18" charset="0"/>
              </a:rPr>
              <a:t>Committee</a:t>
            </a:r>
            <a:r>
              <a:rPr lang="tr-TR" altLang="en-US" sz="2800" b="1" dirty="0" smtClean="0">
                <a:latin typeface="Cambria" pitchFamily="18" charset="0"/>
              </a:rPr>
              <a:t>, </a:t>
            </a:r>
          </a:p>
          <a:p>
            <a:pPr algn="ctr" eaLnBrk="1" hangingPunct="1"/>
            <a:r>
              <a:rPr lang="tr-TR" altLang="en-US" sz="2800" b="1" dirty="0" smtClean="0">
                <a:latin typeface="Cambria" pitchFamily="18" charset="0"/>
              </a:rPr>
              <a:t>19.07.2017, </a:t>
            </a:r>
            <a:r>
              <a:rPr lang="tr-TR" altLang="en-US" sz="2800" b="1" dirty="0" err="1" smtClean="0">
                <a:latin typeface="Cambria" pitchFamily="18" charset="0"/>
              </a:rPr>
              <a:t>Brussels</a:t>
            </a:r>
            <a:endParaRPr lang="tr-TR" altLang="en-US" sz="2800" b="1" dirty="0">
              <a:latin typeface="Cambria" pitchFamily="18" charset="0"/>
            </a:endParaRPr>
          </a:p>
          <a:p>
            <a:pPr algn="ctr" eaLnBrk="1" hangingPunct="1"/>
            <a:endParaRPr lang="tr-TR" altLang="en-US" sz="6000" dirty="0">
              <a:latin typeface="Cambria" pitchFamily="18" charset="0"/>
            </a:endParaRPr>
          </a:p>
          <a:p>
            <a:pPr algn="ctr" eaLnBrk="1" hangingPunct="1"/>
            <a:endParaRPr lang="tr-TR" altLang="en-US" sz="3600" dirty="0">
              <a:latin typeface="Cambria" pitchFamily="18" charset="0"/>
            </a:endParaRPr>
          </a:p>
          <a:p>
            <a:pPr algn="ctr" eaLnBrk="1" hangingPunct="1"/>
            <a:endParaRPr lang="tr-TR" altLang="en-US" sz="1800" dirty="0"/>
          </a:p>
        </p:txBody>
      </p:sp>
      <p:pic>
        <p:nvPicPr>
          <p:cNvPr id="1433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6" t="21584" r="22099" b="21005"/>
          <a:stretch>
            <a:fillRect/>
          </a:stretch>
        </p:blipFill>
        <p:spPr bwMode="auto">
          <a:xfrm>
            <a:off x="3541713" y="188913"/>
            <a:ext cx="2254250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Başlık 1"/>
          <p:cNvSpPr>
            <a:spLocks noGrp="1"/>
          </p:cNvSpPr>
          <p:nvPr>
            <p:ph type="title"/>
          </p:nvPr>
        </p:nvSpPr>
        <p:spPr>
          <a:xfrm>
            <a:off x="0" y="2349500"/>
            <a:ext cx="9432925" cy="1143000"/>
          </a:xfrm>
        </p:spPr>
        <p:txBody>
          <a:bodyPr/>
          <a:lstStyle/>
          <a:p>
            <a:r>
              <a:rPr lang="tr-TR" altLang="en-US" sz="36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İKV-</a:t>
            </a:r>
            <a:r>
              <a:rPr lang="tr-TR" altLang="en-US" sz="36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Economic</a:t>
            </a:r>
            <a:r>
              <a:rPr lang="tr-TR" altLang="en-US" sz="36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Development Foundation</a:t>
            </a:r>
            <a:br>
              <a:rPr lang="tr-TR" altLang="en-US" sz="36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600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600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Founded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in 1965</a:t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Main </a:t>
            </a:r>
            <a:r>
              <a:rPr lang="tr-TR" altLang="en-US" sz="3200" b="1" dirty="0" err="1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Trustee</a:t>
            </a:r>
            <a:r>
              <a:rPr lang="tr-TR" altLang="en-US" sz="3200" b="1" dirty="0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Organization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: 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TOBB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Specialized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on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EU and </a:t>
            </a:r>
            <a:r>
              <a:rPr lang="tr-TR" altLang="en-US" sz="3200" b="1" dirty="0" err="1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Turkey</a:t>
            </a:r>
            <a:r>
              <a:rPr lang="tr-TR" altLang="en-US" sz="3200" b="1" dirty="0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-EU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Relations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>
                <a:latin typeface="Cambria" pitchFamily="18" charset="0"/>
                <a:ea typeface="ＭＳ Ｐゴシック" pitchFamily="34" charset="-128"/>
              </a:rPr>
              <a:t>C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onducts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research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, </a:t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>
                <a:latin typeface="Cambria" pitchFamily="18" charset="0"/>
                <a:ea typeface="ＭＳ Ｐゴシック" pitchFamily="34" charset="-128"/>
              </a:rPr>
              <a:t>O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rganizes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seminars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and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conferences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>
                <a:latin typeface="Cambria" pitchFamily="18" charset="0"/>
                <a:ea typeface="ＭＳ Ｐゴシック" pitchFamily="34" charset="-128"/>
              </a:rPr>
              <a:t>D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isseminates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information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>
                <a:latin typeface="Cambria" pitchFamily="18" charset="0"/>
                <a:ea typeface="ＭＳ Ｐゴシック" pitchFamily="34" charset="-128"/>
              </a:rPr>
              <a:t>I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ssues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opinions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Brussels</a:t>
            </a:r>
            <a:r>
              <a:rPr lang="tr-TR" altLang="en-US" sz="3200" b="1" dirty="0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R</a:t>
            </a:r>
            <a:r>
              <a:rPr lang="tr-TR" altLang="en-US" sz="3200" b="1" dirty="0" err="1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epresentation</a:t>
            </a:r>
            <a:r>
              <a:rPr lang="tr-TR" altLang="en-US" sz="3200" b="1" dirty="0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since 1984</a:t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endParaRPr lang="tr-TR" altLang="en-US" sz="3200" b="1" dirty="0" smtClean="0">
              <a:latin typeface="Cambria" pitchFamily="18" charset="0"/>
              <a:ea typeface="ＭＳ Ｐゴシック" pitchFamily="34" charset="-128"/>
            </a:endParaRPr>
          </a:p>
        </p:txBody>
      </p:sp>
      <p:pic>
        <p:nvPicPr>
          <p:cNvPr id="20482" name="3 Resim" descr="IKV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6054725"/>
            <a:ext cx="7889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7" descr="C:\Users\gkilit\Desktop\52.yı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6129338"/>
            <a:ext cx="10080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Başlık 1"/>
          <p:cNvSpPr>
            <a:spLocks noGrp="1"/>
          </p:cNvSpPr>
          <p:nvPr>
            <p:ph type="title"/>
          </p:nvPr>
        </p:nvSpPr>
        <p:spPr>
          <a:xfrm>
            <a:off x="179388" y="1916113"/>
            <a:ext cx="8785225" cy="1800225"/>
          </a:xfrm>
        </p:spPr>
        <p:txBody>
          <a:bodyPr/>
          <a:lstStyle/>
          <a:p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Current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State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of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Turkey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-EU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Relations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Crises</a:t>
            </a:r>
            <a:r>
              <a:rPr lang="tr-TR" altLang="en-US" sz="3200" b="1" dirty="0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since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Last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Year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Standstill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in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Accession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Process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Loss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of </a:t>
            </a:r>
            <a:r>
              <a:rPr lang="tr-TR" altLang="en-US" sz="3200" b="1" dirty="0" err="1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Credibility</a:t>
            </a:r>
            <a:r>
              <a:rPr lang="tr-TR" altLang="en-US" sz="3200" b="1" dirty="0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Decline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in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Trust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and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will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of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cooperation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endParaRPr lang="tr-TR" altLang="en-US" sz="3200" b="1" dirty="0" smtClean="0">
              <a:latin typeface="Cambria" pitchFamily="18" charset="0"/>
              <a:ea typeface="ＭＳ Ｐゴシック" pitchFamily="34" charset="-128"/>
            </a:endParaRPr>
          </a:p>
        </p:txBody>
      </p:sp>
      <p:pic>
        <p:nvPicPr>
          <p:cNvPr id="21506" name="3 Resim" descr="IKV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6054725"/>
            <a:ext cx="7889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7" descr="C:\Users\gkilit\Desktop\52.yı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6129338"/>
            <a:ext cx="10080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Başlık 1"/>
          <p:cNvSpPr>
            <a:spLocks noGrp="1"/>
          </p:cNvSpPr>
          <p:nvPr>
            <p:ph type="title"/>
          </p:nvPr>
        </p:nvSpPr>
        <p:spPr>
          <a:xfrm>
            <a:off x="539750" y="2565400"/>
            <a:ext cx="8229600" cy="1143000"/>
          </a:xfrm>
        </p:spPr>
        <p:txBody>
          <a:bodyPr/>
          <a:lstStyle/>
          <a:p>
            <a:r>
              <a:rPr lang="tr-TR" altLang="en-US" sz="36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Turkey</a:t>
            </a:r>
            <a:r>
              <a:rPr lang="tr-TR" altLang="en-US" sz="36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-EU </a:t>
            </a:r>
            <a:r>
              <a:rPr lang="tr-TR" altLang="en-US" sz="3600" b="1" dirty="0" err="1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C</a:t>
            </a:r>
            <a:r>
              <a:rPr lang="tr-TR" altLang="en-US" sz="36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ustoms</a:t>
            </a:r>
            <a:r>
              <a:rPr lang="tr-TR" altLang="en-US" sz="36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6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Union</a:t>
            </a:r>
            <a:r>
              <a:rPr lang="tr-TR" altLang="en-US" sz="36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6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6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6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In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force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since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end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of 1995</a:t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Played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vital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role in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competitiveness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,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productivity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and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quality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of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Turkish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industry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.</a:t>
            </a:r>
          </a:p>
        </p:txBody>
      </p:sp>
      <p:pic>
        <p:nvPicPr>
          <p:cNvPr id="27650" name="3 Resim" descr="IKV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6054725"/>
            <a:ext cx="7889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7" descr="C:\Users\gkilit\Desktop\52.yı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6129338"/>
            <a:ext cx="10080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trad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-5597"/>
            <a:ext cx="4427984" cy="156238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Başlık 1"/>
          <p:cNvSpPr>
            <a:spLocks noGrp="1"/>
          </p:cNvSpPr>
          <p:nvPr>
            <p:ph type="title"/>
          </p:nvPr>
        </p:nvSpPr>
        <p:spPr>
          <a:xfrm>
            <a:off x="0" y="2565400"/>
            <a:ext cx="9036050" cy="1143000"/>
          </a:xfrm>
        </p:spPr>
        <p:txBody>
          <a:bodyPr/>
          <a:lstStyle/>
          <a:p>
            <a:r>
              <a:rPr lang="tr-TR" altLang="en-US" sz="36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6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Turkey</a:t>
            </a:r>
            <a:r>
              <a:rPr lang="tr-TR" altLang="en-US" sz="36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-EU Trade</a:t>
            </a:r>
            <a:br>
              <a:rPr lang="tr-TR" altLang="en-US" sz="36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EU is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Turkey’s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N</a:t>
            </a:r>
            <a:r>
              <a:rPr lang="tr-TR" altLang="en-US" sz="3200" b="1" dirty="0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o. 1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Trading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Partner</a:t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Turkey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is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EU’s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4th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Export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and </a:t>
            </a:r>
            <a:r>
              <a:rPr lang="tr-TR" altLang="en-US" sz="3200" b="1" dirty="0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5th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Import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Partner</a:t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48 %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of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Turkish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exports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went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to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EU in 2016</a:t>
            </a:r>
          </a:p>
        </p:txBody>
      </p:sp>
      <p:pic>
        <p:nvPicPr>
          <p:cNvPr id="29698" name="3 Resim" descr="IKV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6054725"/>
            <a:ext cx="7889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7" descr="C:\Users\gkilit\Desktop\52.yı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6129338"/>
            <a:ext cx="10080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000073628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0"/>
            <a:ext cx="3718560" cy="169468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3 Resim" descr="IKV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954640"/>
            <a:ext cx="7889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7" descr="C:\Users\gkilit\Desktop\52.yı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398" y="6064178"/>
            <a:ext cx="10080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Grafik 4"/>
          <p:cNvGraphicFramePr/>
          <p:nvPr>
            <p:extLst>
              <p:ext uri="{D42A27DB-BD31-4B8C-83A1-F6EECF244321}">
                <p14:modId xmlns:p14="http://schemas.microsoft.com/office/powerpoint/2010/main" val="3993697348"/>
              </p:ext>
            </p:extLst>
          </p:nvPr>
        </p:nvGraphicFramePr>
        <p:xfrm>
          <a:off x="25002" y="-24237"/>
          <a:ext cx="5372100" cy="3347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Grafik 5"/>
          <p:cNvGraphicFramePr/>
          <p:nvPr>
            <p:extLst>
              <p:ext uri="{D42A27DB-BD31-4B8C-83A1-F6EECF244321}">
                <p14:modId xmlns:p14="http://schemas.microsoft.com/office/powerpoint/2010/main" val="3410335188"/>
              </p:ext>
            </p:extLst>
          </p:nvPr>
        </p:nvGraphicFramePr>
        <p:xfrm>
          <a:off x="3448050" y="3461299"/>
          <a:ext cx="569595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Başlık 1"/>
          <p:cNvSpPr>
            <a:spLocks noGrp="1"/>
          </p:cNvSpPr>
          <p:nvPr>
            <p:ph type="title"/>
          </p:nvPr>
        </p:nvSpPr>
        <p:spPr>
          <a:xfrm>
            <a:off x="395288" y="2492375"/>
            <a:ext cx="8229600" cy="1143000"/>
          </a:xfrm>
        </p:spPr>
        <p:txBody>
          <a:bodyPr/>
          <a:lstStyle/>
          <a:p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Profit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Transfers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from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Turkey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22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dollars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transferred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for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each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100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dollar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invested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between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2006-15</a:t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26.226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billion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dollars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transferred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between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2005-15</a:t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endParaRPr lang="tr-TR" altLang="en-US" sz="3200" b="1" dirty="0" smtClean="0">
              <a:latin typeface="Cambria" pitchFamily="18" charset="0"/>
              <a:ea typeface="ＭＳ Ｐゴシック" pitchFamily="34" charset="-128"/>
            </a:endParaRPr>
          </a:p>
        </p:txBody>
      </p:sp>
      <p:pic>
        <p:nvPicPr>
          <p:cNvPr id="30722" name="3 Resim" descr="IKV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6054725"/>
            <a:ext cx="7889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7" descr="C:\Users\gkilit\Desktop\52.yı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6129338"/>
            <a:ext cx="10080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Başlık 1"/>
          <p:cNvSpPr>
            <a:spLocks noGrp="1"/>
          </p:cNvSpPr>
          <p:nvPr>
            <p:ph type="title"/>
          </p:nvPr>
        </p:nvSpPr>
        <p:spPr>
          <a:xfrm>
            <a:off x="179388" y="2420938"/>
            <a:ext cx="8856662" cy="1143000"/>
          </a:xfrm>
        </p:spPr>
        <p:txBody>
          <a:bodyPr/>
          <a:lstStyle/>
          <a:p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Modernization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of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Customs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Union</a:t>
            </a:r>
            <a:r>
              <a:rPr lang="tr-TR" altLang="en-US" sz="54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54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6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Expectations</a:t>
            </a:r>
            <a:r>
              <a:rPr lang="tr-TR" altLang="en-US" sz="36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:</a:t>
            </a:r>
            <a:r>
              <a:rPr lang="tr-TR" altLang="en-US" sz="54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What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do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we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expect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from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this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process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?</a:t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Obstacles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: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What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kind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of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problems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may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emerge</a:t>
            </a:r>
            <a:r>
              <a:rPr lang="tr-TR" altLang="en-US" sz="3200" b="1" dirty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in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process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?</a:t>
            </a:r>
          </a:p>
        </p:txBody>
      </p:sp>
      <p:pic>
        <p:nvPicPr>
          <p:cNvPr id="26626" name="3 Resim" descr="IKV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6054725"/>
            <a:ext cx="7889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7" descr="C:\Users\gkilit\Desktop\52.yı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6129338"/>
            <a:ext cx="10080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 descr="C:\Users\cnas\Desktop\pa4209c-jp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0"/>
            <a:ext cx="5569248" cy="267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Başlık 1"/>
          <p:cNvSpPr>
            <a:spLocks noGrp="1"/>
          </p:cNvSpPr>
          <p:nvPr>
            <p:ph type="title"/>
          </p:nvPr>
        </p:nvSpPr>
        <p:spPr>
          <a:xfrm>
            <a:off x="0" y="2214563"/>
            <a:ext cx="9036050" cy="1143000"/>
          </a:xfrm>
        </p:spPr>
        <p:txBody>
          <a:bodyPr/>
          <a:lstStyle/>
          <a:p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Shortcomings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of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Turkey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-EU </a:t>
            </a:r>
            <a:r>
              <a:rPr lang="tr-TR" altLang="en-US" sz="3200" b="1" dirty="0" err="1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C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ustoms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Union</a:t>
            </a:r>
            <a:r>
              <a:rPr lang="tr-TR" altLang="en-US" sz="48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48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48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48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Turkey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not a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party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to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EU’s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FTAs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Creates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trade</a:t>
            </a:r>
            <a:r>
              <a:rPr lang="tr-TR" altLang="en-US" sz="3200" b="1" dirty="0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diversion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Erodes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Turkey’s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advantage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in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EU Market</a:t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Turkey’s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conclusion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of 6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major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FTAs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would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ensure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1.89% </a:t>
            </a:r>
            <a:r>
              <a:rPr lang="tr-TR" altLang="en-US" sz="3200" b="1" dirty="0" err="1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growth</a:t>
            </a:r>
            <a:r>
              <a:rPr lang="tr-TR" altLang="en-US" sz="3200" b="1" dirty="0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in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Turkey’s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GDP.</a:t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dirty="0" smtClean="0">
                <a:latin typeface="Cambria" pitchFamily="18" charset="0"/>
                <a:ea typeface="ＭＳ Ｐゴシック" pitchFamily="34" charset="-128"/>
              </a:rPr>
            </a:br>
            <a:endParaRPr lang="tr-TR" altLang="en-US" sz="3200" dirty="0" smtClean="0">
              <a:latin typeface="Cambria" pitchFamily="18" charset="0"/>
              <a:ea typeface="ＭＳ Ｐゴシック" pitchFamily="34" charset="-128"/>
            </a:endParaRPr>
          </a:p>
        </p:txBody>
      </p:sp>
      <p:pic>
        <p:nvPicPr>
          <p:cNvPr id="32770" name="3 Resim" descr="IKV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6054725"/>
            <a:ext cx="7889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7" descr="C:\Users\gkilit\Desktop\52.yı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6129338"/>
            <a:ext cx="10080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Başlık 1"/>
          <p:cNvSpPr>
            <a:spLocks noGrp="1"/>
          </p:cNvSpPr>
          <p:nvPr>
            <p:ph type="title"/>
          </p:nvPr>
        </p:nvSpPr>
        <p:spPr>
          <a:xfrm>
            <a:off x="395288" y="2420938"/>
            <a:ext cx="8229600" cy="1143000"/>
          </a:xfrm>
        </p:spPr>
        <p:txBody>
          <a:bodyPr/>
          <a:lstStyle/>
          <a:p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What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Do </a:t>
            </a:r>
            <a:r>
              <a:rPr lang="tr-TR" altLang="en-US" sz="3200" b="1" dirty="0" err="1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W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e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Expect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with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Regards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to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FTA Problem?</a:t>
            </a:r>
            <a:b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Turkey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Starts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to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Negotiate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FTAs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with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Third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Countries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and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Concludes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them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in tandem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with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EU</a:t>
            </a:r>
          </a:p>
        </p:txBody>
      </p:sp>
      <p:pic>
        <p:nvPicPr>
          <p:cNvPr id="33794" name="3 Resim" descr="IKV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6054725"/>
            <a:ext cx="7889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7" descr="C:\Users\gkilit\Desktop\52.yı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6129338"/>
            <a:ext cx="10080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4" descr="C:\Users\cnas\Desktop\EU-Taiwan-Free-Trade-Agreemen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841" y="7147"/>
            <a:ext cx="4982517" cy="23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Başlık 1"/>
          <p:cNvSpPr>
            <a:spLocks noGrp="1"/>
          </p:cNvSpPr>
          <p:nvPr>
            <p:ph type="title"/>
          </p:nvPr>
        </p:nvSpPr>
        <p:spPr>
          <a:xfrm>
            <a:off x="-323850" y="2276475"/>
            <a:ext cx="9864725" cy="1143000"/>
          </a:xfrm>
        </p:spPr>
        <p:txBody>
          <a:bodyPr/>
          <a:lstStyle/>
          <a:p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Dispute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Settlement</a:t>
            </a:r>
            <a:r>
              <a:rPr lang="tr-TR" altLang="en-US" sz="3200" b="1" dirty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in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Customs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Union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Depends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on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Unanimity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in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Association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Council</a:t>
            </a:r>
            <a:r>
              <a:rPr lang="tr-TR" altLang="en-US" sz="3200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dirty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dirty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What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Do </a:t>
            </a:r>
            <a:r>
              <a:rPr lang="tr-TR" altLang="en-US" sz="3200" b="1" dirty="0" err="1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W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e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Expect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?</a:t>
            </a:r>
            <a:b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dirty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dirty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Effective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>
                <a:latin typeface="Cambria" pitchFamily="18" charset="0"/>
                <a:ea typeface="ＭＳ Ｐゴシック" pitchFamily="34" charset="-128"/>
              </a:rPr>
              <a:t>D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ispute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Settlement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Mechanism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dirty="0" smtClean="0">
                <a:latin typeface="Cambria" pitchFamily="18" charset="0"/>
                <a:ea typeface="ＭＳ Ｐゴシック" pitchFamily="34" charset="-128"/>
              </a:rPr>
            </a:br>
            <a:endParaRPr lang="tr-TR" altLang="en-US" sz="3200" dirty="0" smtClean="0">
              <a:latin typeface="Cambria" pitchFamily="18" charset="0"/>
              <a:ea typeface="ＭＳ Ｐゴシック" pitchFamily="34" charset="-128"/>
            </a:endParaRPr>
          </a:p>
        </p:txBody>
      </p:sp>
      <p:pic>
        <p:nvPicPr>
          <p:cNvPr id="34818" name="3 Resim" descr="IKV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6054725"/>
            <a:ext cx="7889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7" descr="C:\Users\gkilit\Desktop\52.yı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6129338"/>
            <a:ext cx="10080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4" descr="C:\Users\cnas\Desktop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7" y="16902"/>
            <a:ext cx="2447925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Başlık 1"/>
          <p:cNvSpPr>
            <a:spLocks noGrp="1"/>
          </p:cNvSpPr>
          <p:nvPr>
            <p:ph type="title"/>
          </p:nvPr>
        </p:nvSpPr>
        <p:spPr>
          <a:xfrm>
            <a:off x="107950" y="2565400"/>
            <a:ext cx="8928100" cy="1143000"/>
          </a:xfrm>
        </p:spPr>
        <p:txBody>
          <a:bodyPr/>
          <a:lstStyle/>
          <a:p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Decision-making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and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Consultation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Turkey’s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Adaptation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to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EU’s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Commercial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Policy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towards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Third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Countries</a:t>
            </a:r>
            <a:r>
              <a:rPr lang="tr-TR" altLang="en-US" sz="3200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dirty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dirty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What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Do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We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Expect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?</a:t>
            </a:r>
            <a:b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Participation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into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Policy-Making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Structures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Consultation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prior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to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Adoption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of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Legislation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dirty="0" smtClean="0">
                <a:latin typeface="Cambria" pitchFamily="18" charset="0"/>
                <a:ea typeface="ＭＳ Ｐゴシック" pitchFamily="34" charset="-128"/>
              </a:rPr>
            </a:br>
            <a:endParaRPr lang="tr-TR" altLang="en-US" sz="3200" dirty="0" smtClean="0">
              <a:latin typeface="Cambria" pitchFamily="18" charset="0"/>
              <a:ea typeface="ＭＳ Ｐゴシック" pitchFamily="34" charset="-128"/>
            </a:endParaRPr>
          </a:p>
        </p:txBody>
      </p:sp>
      <p:pic>
        <p:nvPicPr>
          <p:cNvPr id="35842" name="3 Resim" descr="IKV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6054725"/>
            <a:ext cx="7889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7" descr="C:\Users\gkilit\Desktop\52.yı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6129338"/>
            <a:ext cx="10080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Başlık 1"/>
          <p:cNvSpPr>
            <a:spLocks noGrp="1"/>
          </p:cNvSpPr>
          <p:nvPr>
            <p:ph type="title"/>
          </p:nvPr>
        </p:nvSpPr>
        <p:spPr>
          <a:xfrm>
            <a:off x="0" y="2420938"/>
            <a:ext cx="9144000" cy="1143000"/>
          </a:xfrm>
        </p:spPr>
        <p:txBody>
          <a:bodyPr/>
          <a:lstStyle/>
          <a:p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Transport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Quotas</a:t>
            </a:r>
            <a:r>
              <a:rPr lang="tr-TR" altLang="en-US" sz="3200" dirty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dirty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Quotas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and transit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fees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applied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by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EU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Member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States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to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Turkish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trucks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What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Do </a:t>
            </a:r>
            <a:r>
              <a:rPr lang="tr-TR" altLang="en-US" sz="3200" b="1" dirty="0" err="1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W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e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Expect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?</a:t>
            </a:r>
            <a:b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Elimination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of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such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barriers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and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discrimnatory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practises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dirty="0" smtClean="0">
                <a:latin typeface="Cambria" pitchFamily="18" charset="0"/>
                <a:ea typeface="ＭＳ Ｐゴシック" pitchFamily="34" charset="-128"/>
              </a:rPr>
            </a:br>
            <a:endParaRPr lang="tr-TR" altLang="en-US" sz="3200" dirty="0" smtClean="0">
              <a:latin typeface="Cambria" pitchFamily="18" charset="0"/>
              <a:ea typeface="ＭＳ Ｐゴシック" pitchFamily="34" charset="-128"/>
            </a:endParaRPr>
          </a:p>
        </p:txBody>
      </p:sp>
      <p:pic>
        <p:nvPicPr>
          <p:cNvPr id="36866" name="3 Resim" descr="IKV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6054725"/>
            <a:ext cx="7889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7" descr="C:\Users\gkilit\Desktop\52.yı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6129338"/>
            <a:ext cx="10080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4" descr="C:\Users\cnas\Desktop\cargo75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025" y="0"/>
            <a:ext cx="4391025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Başlık 1"/>
          <p:cNvSpPr>
            <a:spLocks noGrp="1"/>
          </p:cNvSpPr>
          <p:nvPr>
            <p:ph type="title"/>
          </p:nvPr>
        </p:nvSpPr>
        <p:spPr>
          <a:xfrm>
            <a:off x="0" y="2565400"/>
            <a:ext cx="9144000" cy="1143000"/>
          </a:xfrm>
        </p:spPr>
        <p:txBody>
          <a:bodyPr/>
          <a:lstStyle/>
          <a:p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Expansion of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Bilateral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Trade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Relationship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Services</a:t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Agriculture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Public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Procurement</a:t>
            </a:r>
            <a:endParaRPr lang="tr-TR" altLang="en-US" sz="3200" b="1" dirty="0" smtClean="0">
              <a:latin typeface="Cambria" pitchFamily="18" charset="0"/>
              <a:ea typeface="ＭＳ Ｐゴシック" pitchFamily="34" charset="-128"/>
            </a:endParaRPr>
          </a:p>
        </p:txBody>
      </p:sp>
      <p:pic>
        <p:nvPicPr>
          <p:cNvPr id="38914" name="3 Resim" descr="IKV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6054725"/>
            <a:ext cx="7889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7" descr="C:\Users\gkilit\Desktop\52.yı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6129338"/>
            <a:ext cx="10080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:\Users\cnas\Desktop\services-system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7" y="-99392"/>
            <a:ext cx="4896545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Metin kutusu 2"/>
          <p:cNvSpPr txBox="1">
            <a:spLocks noChangeArrowheads="1"/>
          </p:cNvSpPr>
          <p:nvPr/>
        </p:nvSpPr>
        <p:spPr bwMode="auto">
          <a:xfrm>
            <a:off x="107950" y="4797152"/>
            <a:ext cx="903605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tr-TR" altLang="en-US" sz="1800" dirty="0"/>
              <a:t/>
            </a:r>
            <a:br>
              <a:rPr lang="tr-TR" altLang="en-US" sz="1800" dirty="0"/>
            </a:br>
            <a:r>
              <a:rPr lang="tr-TR" altLang="en-US" sz="2600" b="1" dirty="0" smtClean="0"/>
              <a:t>Trade </a:t>
            </a:r>
            <a:r>
              <a:rPr lang="tr-TR" altLang="en-US" sz="2600" b="1" dirty="0" err="1" smtClean="0"/>
              <a:t>surplus</a:t>
            </a:r>
            <a:r>
              <a:rPr lang="tr-TR" altLang="en-US" sz="2600" b="1" dirty="0" smtClean="0"/>
              <a:t> in </a:t>
            </a:r>
            <a:r>
              <a:rPr lang="tr-TR" altLang="en-US" sz="2600" b="1" dirty="0" err="1" smtClean="0"/>
              <a:t>favor</a:t>
            </a:r>
            <a:r>
              <a:rPr lang="tr-TR" altLang="en-US" sz="2600" b="1" dirty="0" smtClean="0"/>
              <a:t> of </a:t>
            </a:r>
            <a:r>
              <a:rPr lang="tr-TR" altLang="en-US" sz="2600" b="1" dirty="0" err="1" smtClean="0"/>
              <a:t>Turkey</a:t>
            </a:r>
            <a:endParaRPr lang="tr-TR" altLang="en-US" sz="2600" b="1" dirty="0"/>
          </a:p>
        </p:txBody>
      </p:sp>
      <p:pic>
        <p:nvPicPr>
          <p:cNvPr id="46083" name="3 Resim" descr="IKV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6054725"/>
            <a:ext cx="7889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7" descr="C:\Users\gkilit\Desktop\52.yı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6129338"/>
            <a:ext cx="10080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59879"/>
              </p:ext>
            </p:extLst>
          </p:nvPr>
        </p:nvGraphicFramePr>
        <p:xfrm>
          <a:off x="881558" y="3481060"/>
          <a:ext cx="7488833" cy="2085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/>
                <a:gridCol w="1872208"/>
                <a:gridCol w="2304256"/>
                <a:gridCol w="2304257"/>
              </a:tblGrid>
              <a:tr h="973013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Year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Turkey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exp</a:t>
                      </a:r>
                      <a:r>
                        <a:rPr lang="tr-TR" dirty="0" smtClean="0"/>
                        <a:t> €</a:t>
                      </a:r>
                      <a:r>
                        <a:rPr lang="tr-TR" dirty="0" err="1" smtClean="0"/>
                        <a:t>bn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err="1" smtClean="0"/>
                        <a:t>Turkey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imp</a:t>
                      </a:r>
                      <a:r>
                        <a:rPr lang="tr-TR" dirty="0" smtClean="0"/>
                        <a:t> €</a:t>
                      </a:r>
                      <a:r>
                        <a:rPr lang="tr-TR" dirty="0" err="1" smtClean="0"/>
                        <a:t>bn</a:t>
                      </a:r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err="1" smtClean="0"/>
                        <a:t>Balance</a:t>
                      </a:r>
                      <a:r>
                        <a:rPr lang="tr-TR" dirty="0" smtClean="0"/>
                        <a:t> €</a:t>
                      </a:r>
                      <a:r>
                        <a:rPr lang="tr-TR" dirty="0" err="1" smtClean="0"/>
                        <a:t>bn</a:t>
                      </a:r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2013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15.3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10.4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4.8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2014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15.9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10.9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2015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16.4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12.2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4.1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Grafik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1963931"/>
              </p:ext>
            </p:extLst>
          </p:nvPr>
        </p:nvGraphicFramePr>
        <p:xfrm>
          <a:off x="2699792" y="0"/>
          <a:ext cx="4619625" cy="3376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Başlık 1"/>
          <p:cNvSpPr>
            <a:spLocks noGrp="1"/>
          </p:cNvSpPr>
          <p:nvPr>
            <p:ph type="title"/>
          </p:nvPr>
        </p:nvSpPr>
        <p:spPr>
          <a:xfrm>
            <a:off x="25400" y="2132856"/>
            <a:ext cx="9118600" cy="1143000"/>
          </a:xfrm>
        </p:spPr>
        <p:txBody>
          <a:bodyPr/>
          <a:lstStyle/>
          <a:p>
            <a:r>
              <a:rPr lang="tr-TR" altLang="en-US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Agriculture</a:t>
            </a:r>
            <a:r>
              <a:rPr lang="tr-TR" altLang="en-US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b="1" dirty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b="1" dirty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8 % of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Turkish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economy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18 % of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employment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Liberalisation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promises</a:t>
            </a:r>
            <a:r>
              <a:rPr lang="tr-TR" altLang="en-US" sz="3200" b="1" dirty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highest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benefits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, yet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also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embodies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highest</a:t>
            </a:r>
            <a:r>
              <a:rPr lang="tr-TR" altLang="en-US" sz="3200" b="1" dirty="0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adjustment</a:t>
            </a:r>
            <a:r>
              <a:rPr lang="tr-TR" altLang="en-US" sz="3200" b="1" dirty="0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costs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endParaRPr lang="tr-TR" altLang="en-US" sz="3200" b="1" dirty="0" smtClean="0">
              <a:latin typeface="Cambria" pitchFamily="18" charset="0"/>
              <a:ea typeface="ＭＳ Ｐゴシック" pitchFamily="34" charset="-128"/>
            </a:endParaRPr>
          </a:p>
        </p:txBody>
      </p:sp>
      <p:pic>
        <p:nvPicPr>
          <p:cNvPr id="47107" name="3 Resim" descr="IKV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6054725"/>
            <a:ext cx="7889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7" descr="C:\Users\gkilit\Desktop\52.yı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6129338"/>
            <a:ext cx="10080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Başlık 1"/>
          <p:cNvSpPr>
            <a:spLocks noGrp="1"/>
          </p:cNvSpPr>
          <p:nvPr>
            <p:ph type="title"/>
          </p:nvPr>
        </p:nvSpPr>
        <p:spPr>
          <a:xfrm>
            <a:off x="179512" y="3429000"/>
            <a:ext cx="9118600" cy="1143000"/>
          </a:xfrm>
        </p:spPr>
        <p:txBody>
          <a:bodyPr/>
          <a:lstStyle/>
          <a:p>
            <a:r>
              <a:rPr lang="tr-TR" altLang="en-US" sz="36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Agriculture</a:t>
            </a:r>
            <a:r>
              <a:rPr lang="tr-TR" altLang="en-US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Employment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losses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:</a:t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cereals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(-13.8%)</a:t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dairy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products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(-7.7%)</a:t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meat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products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(-3.5%)</a:t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beef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and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lamb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(-2.4%)</a:t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sugar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(-2.4%)</a:t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endParaRPr lang="tr-TR" altLang="en-US" sz="3200" b="1" dirty="0" smtClean="0">
              <a:latin typeface="Cambria" pitchFamily="18" charset="0"/>
              <a:ea typeface="ＭＳ Ｐゴシック" pitchFamily="34" charset="-128"/>
            </a:endParaRPr>
          </a:p>
        </p:txBody>
      </p:sp>
      <p:pic>
        <p:nvPicPr>
          <p:cNvPr id="47107" name="3 Resim" descr="IKV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6054725"/>
            <a:ext cx="7889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7" descr="C:\Users\gkilit\Desktop\52.yı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6129338"/>
            <a:ext cx="10080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5018336"/>
      </p:ext>
    </p:extLst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C00000"/>
                </a:solidFill>
                <a:latin typeface="Cambria" panose="02040503050406030204" pitchFamily="18" charset="0"/>
              </a:rPr>
              <a:t>Estimated</a:t>
            </a:r>
            <a:r>
              <a:rPr lang="tr-TR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tr-TR" b="1" dirty="0" err="1" smtClean="0">
                <a:solidFill>
                  <a:srgbClr val="C00000"/>
                </a:solidFill>
                <a:latin typeface="Cambria" panose="02040503050406030204" pitchFamily="18" charset="0"/>
              </a:rPr>
              <a:t>Effects</a:t>
            </a:r>
            <a:r>
              <a:rPr lang="tr-TR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 of a </a:t>
            </a:r>
            <a:r>
              <a:rPr lang="tr-TR" b="1" dirty="0" err="1" smtClean="0">
                <a:solidFill>
                  <a:srgbClr val="C00000"/>
                </a:solidFill>
                <a:latin typeface="Cambria" panose="02040503050406030204" pitchFamily="18" charset="0"/>
              </a:rPr>
              <a:t>Modernized</a:t>
            </a:r>
            <a:r>
              <a:rPr lang="tr-TR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tr-TR" b="1" dirty="0" err="1" smtClean="0">
                <a:solidFill>
                  <a:srgbClr val="C00000"/>
                </a:solidFill>
                <a:latin typeface="Cambria" panose="02040503050406030204" pitchFamily="18" charset="0"/>
              </a:rPr>
              <a:t>Customs</a:t>
            </a:r>
            <a:r>
              <a:rPr lang="tr-TR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tr-TR" b="1" dirty="0" err="1" smtClean="0">
                <a:solidFill>
                  <a:srgbClr val="C00000"/>
                </a:solidFill>
                <a:latin typeface="Cambria" panose="02040503050406030204" pitchFamily="18" charset="0"/>
              </a:rPr>
              <a:t>Union</a:t>
            </a:r>
            <a:endParaRPr lang="en-US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tr-TR" b="1" dirty="0" err="1" smtClean="0">
                <a:latin typeface="Cambria" panose="02040503050406030204" pitchFamily="18" charset="0"/>
              </a:rPr>
              <a:t>Impact</a:t>
            </a:r>
            <a:r>
              <a:rPr lang="tr-TR" b="1" dirty="0" smtClean="0">
                <a:latin typeface="Cambria" panose="02040503050406030204" pitchFamily="18" charset="0"/>
              </a:rPr>
              <a:t> Analysis </a:t>
            </a:r>
            <a:r>
              <a:rPr lang="tr-TR" b="1" dirty="0" err="1" smtClean="0">
                <a:latin typeface="Cambria" panose="02040503050406030204" pitchFamily="18" charset="0"/>
              </a:rPr>
              <a:t>Studies</a:t>
            </a:r>
            <a:r>
              <a:rPr lang="tr-TR" b="1" dirty="0" smtClean="0">
                <a:latin typeface="Cambria" panose="02040503050406030204" pitchFamily="18" charset="0"/>
              </a:rPr>
              <a:t> (optimum </a:t>
            </a:r>
            <a:r>
              <a:rPr lang="tr-TR" b="1" dirty="0" err="1" smtClean="0">
                <a:latin typeface="Cambria" panose="02040503050406030204" pitchFamily="18" charset="0"/>
              </a:rPr>
              <a:t>scenario</a:t>
            </a:r>
            <a:r>
              <a:rPr lang="tr-TR" b="1" dirty="0" smtClean="0">
                <a:latin typeface="Cambria" panose="02040503050406030204" pitchFamily="18" charset="0"/>
              </a:rPr>
              <a:t>)</a:t>
            </a:r>
          </a:p>
          <a:p>
            <a:pPr marL="0" indent="0" algn="ctr">
              <a:buNone/>
            </a:pPr>
            <a:r>
              <a:rPr lang="tr-TR" b="1" dirty="0" smtClean="0">
                <a:latin typeface="Cambria" panose="02040503050406030204" pitchFamily="18" charset="0"/>
              </a:rPr>
              <a:t>1.44 </a:t>
            </a:r>
            <a:r>
              <a:rPr lang="tr-TR" b="1" dirty="0" err="1" smtClean="0">
                <a:latin typeface="Cambria" panose="02040503050406030204" pitchFamily="18" charset="0"/>
              </a:rPr>
              <a:t>to</a:t>
            </a:r>
            <a:r>
              <a:rPr lang="tr-TR" b="1" dirty="0" smtClean="0">
                <a:latin typeface="Cambria" panose="02040503050406030204" pitchFamily="18" charset="0"/>
              </a:rPr>
              <a:t> 1.90 % </a:t>
            </a:r>
            <a:r>
              <a:rPr lang="tr-TR" b="1" dirty="0" err="1" smtClean="0">
                <a:latin typeface="Cambria" panose="02040503050406030204" pitchFamily="18" charset="0"/>
              </a:rPr>
              <a:t>increase</a:t>
            </a:r>
            <a:r>
              <a:rPr lang="tr-TR" b="1" dirty="0" smtClean="0">
                <a:latin typeface="Cambria" panose="02040503050406030204" pitchFamily="18" charset="0"/>
              </a:rPr>
              <a:t> in </a:t>
            </a:r>
            <a:r>
              <a:rPr lang="tr-TR" b="1" dirty="0" smtClean="0">
                <a:solidFill>
                  <a:srgbClr val="0000FF"/>
                </a:solidFill>
                <a:latin typeface="Cambria" panose="02040503050406030204" pitchFamily="18" charset="0"/>
              </a:rPr>
              <a:t>GDP</a:t>
            </a:r>
          </a:p>
          <a:p>
            <a:pPr marL="0" indent="0" algn="ctr">
              <a:buNone/>
            </a:pPr>
            <a:r>
              <a:rPr lang="tr-TR" b="1" dirty="0" smtClean="0">
                <a:latin typeface="Cambria" panose="02040503050406030204" pitchFamily="18" charset="0"/>
              </a:rPr>
              <a:t>12.5 </a:t>
            </a:r>
            <a:r>
              <a:rPr lang="tr-TR" b="1" dirty="0" err="1" smtClean="0">
                <a:latin typeface="Cambria" panose="02040503050406030204" pitchFamily="18" charset="0"/>
              </a:rPr>
              <a:t>billion</a:t>
            </a:r>
            <a:r>
              <a:rPr lang="tr-TR" b="1" dirty="0" smtClean="0">
                <a:latin typeface="Cambria" panose="02040503050406030204" pitchFamily="18" charset="0"/>
              </a:rPr>
              <a:t> </a:t>
            </a:r>
            <a:r>
              <a:rPr lang="tr-TR" b="1" dirty="0" err="1" smtClean="0">
                <a:latin typeface="Cambria" panose="02040503050406030204" pitchFamily="18" charset="0"/>
              </a:rPr>
              <a:t>euros</a:t>
            </a:r>
            <a:r>
              <a:rPr lang="tr-TR" b="1" dirty="0" smtClean="0">
                <a:latin typeface="Cambria" panose="02040503050406030204" pitchFamily="18" charset="0"/>
              </a:rPr>
              <a:t> </a:t>
            </a:r>
            <a:r>
              <a:rPr lang="tr-TR" b="1" dirty="0" err="1" smtClean="0">
                <a:latin typeface="Cambria" panose="02040503050406030204" pitchFamily="18" charset="0"/>
              </a:rPr>
              <a:t>increase</a:t>
            </a:r>
            <a:r>
              <a:rPr lang="tr-TR" b="1" dirty="0" smtClean="0">
                <a:latin typeface="Cambria" panose="02040503050406030204" pitchFamily="18" charset="0"/>
              </a:rPr>
              <a:t> in </a:t>
            </a:r>
            <a:r>
              <a:rPr lang="tr-TR" b="1" dirty="0" err="1" smtClean="0">
                <a:solidFill>
                  <a:srgbClr val="0000FF"/>
                </a:solidFill>
                <a:latin typeface="Cambria" panose="02040503050406030204" pitchFamily="18" charset="0"/>
              </a:rPr>
              <a:t>welfare</a:t>
            </a:r>
            <a:endParaRPr lang="tr-TR" b="1" dirty="0" smtClean="0">
              <a:solidFill>
                <a:srgbClr val="0000FF"/>
              </a:solidFill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tr-TR" b="1" dirty="0" smtClean="0">
                <a:latin typeface="Cambria" panose="02040503050406030204" pitchFamily="18" charset="0"/>
              </a:rPr>
              <a:t>25% </a:t>
            </a:r>
            <a:r>
              <a:rPr lang="tr-TR" b="1" dirty="0" err="1" smtClean="0">
                <a:latin typeface="Cambria" panose="02040503050406030204" pitchFamily="18" charset="0"/>
              </a:rPr>
              <a:t>increase</a:t>
            </a:r>
            <a:r>
              <a:rPr lang="tr-TR" b="1" dirty="0" smtClean="0">
                <a:latin typeface="Cambria" panose="02040503050406030204" pitchFamily="18" charset="0"/>
              </a:rPr>
              <a:t> in </a:t>
            </a:r>
            <a:r>
              <a:rPr lang="tr-TR" b="1" dirty="0" err="1" smtClean="0">
                <a:solidFill>
                  <a:srgbClr val="0000FF"/>
                </a:solidFill>
                <a:latin typeface="Cambria" panose="02040503050406030204" pitchFamily="18" charset="0"/>
              </a:rPr>
              <a:t>exports</a:t>
            </a:r>
            <a:r>
              <a:rPr lang="tr-TR" b="1" dirty="0" smtClean="0">
                <a:latin typeface="Cambria" panose="02040503050406030204" pitchFamily="18" charset="0"/>
              </a:rPr>
              <a:t> </a:t>
            </a:r>
            <a:r>
              <a:rPr lang="tr-TR" b="1" dirty="0" err="1" smtClean="0">
                <a:latin typeface="Cambria" panose="02040503050406030204" pitchFamily="18" charset="0"/>
              </a:rPr>
              <a:t>to</a:t>
            </a:r>
            <a:r>
              <a:rPr lang="tr-TR" b="1" dirty="0" smtClean="0">
                <a:latin typeface="Cambria" panose="02040503050406030204" pitchFamily="18" charset="0"/>
              </a:rPr>
              <a:t> </a:t>
            </a:r>
            <a:r>
              <a:rPr lang="tr-TR" b="1" dirty="0" err="1" smtClean="0">
                <a:latin typeface="Cambria" panose="02040503050406030204" pitchFamily="18" charset="0"/>
              </a:rPr>
              <a:t>the</a:t>
            </a:r>
            <a:r>
              <a:rPr lang="tr-TR" b="1" dirty="0" smtClean="0">
                <a:latin typeface="Cambria" panose="02040503050406030204" pitchFamily="18" charset="0"/>
              </a:rPr>
              <a:t> EU (15% </a:t>
            </a:r>
            <a:r>
              <a:rPr lang="tr-TR" b="1" dirty="0" err="1" smtClean="0">
                <a:latin typeface="Cambria" panose="02040503050406030204" pitchFamily="18" charset="0"/>
              </a:rPr>
              <a:t>to</a:t>
            </a:r>
            <a:r>
              <a:rPr lang="tr-TR" b="1" dirty="0" smtClean="0">
                <a:latin typeface="Cambria" panose="02040503050406030204" pitchFamily="18" charset="0"/>
              </a:rPr>
              <a:t> </a:t>
            </a:r>
            <a:r>
              <a:rPr lang="tr-TR" b="1" dirty="0" err="1" smtClean="0">
                <a:latin typeface="Cambria" panose="02040503050406030204" pitchFamily="18" charset="0"/>
              </a:rPr>
              <a:t>the</a:t>
            </a:r>
            <a:r>
              <a:rPr lang="tr-TR" b="1" dirty="0" smtClean="0">
                <a:latin typeface="Cambria" panose="02040503050406030204" pitchFamily="18" charset="0"/>
              </a:rPr>
              <a:t> Rest of </a:t>
            </a:r>
            <a:r>
              <a:rPr lang="tr-TR" b="1" dirty="0" err="1" smtClean="0">
                <a:latin typeface="Cambria" panose="02040503050406030204" pitchFamily="18" charset="0"/>
              </a:rPr>
              <a:t>the</a:t>
            </a:r>
            <a:r>
              <a:rPr lang="tr-TR" b="1" dirty="0" smtClean="0">
                <a:latin typeface="Cambria" panose="02040503050406030204" pitchFamily="18" charset="0"/>
              </a:rPr>
              <a:t> World)</a:t>
            </a:r>
          </a:p>
          <a:p>
            <a:pPr marL="0" indent="0" algn="ctr">
              <a:buNone/>
            </a:pPr>
            <a:r>
              <a:rPr lang="tr-TR" b="1" dirty="0" smtClean="0">
                <a:latin typeface="Cambria" panose="02040503050406030204" pitchFamily="18" charset="0"/>
              </a:rPr>
              <a:t>24% </a:t>
            </a:r>
            <a:r>
              <a:rPr lang="tr-TR" b="1" dirty="0" err="1" smtClean="0">
                <a:latin typeface="Cambria" panose="02040503050406030204" pitchFamily="18" charset="0"/>
              </a:rPr>
              <a:t>increase</a:t>
            </a:r>
            <a:r>
              <a:rPr lang="tr-TR" b="1" dirty="0" smtClean="0">
                <a:latin typeface="Cambria" panose="02040503050406030204" pitchFamily="18" charset="0"/>
              </a:rPr>
              <a:t> in </a:t>
            </a:r>
            <a:r>
              <a:rPr lang="tr-TR" b="1" dirty="0" err="1" smtClean="0">
                <a:solidFill>
                  <a:srgbClr val="0000FF"/>
                </a:solidFill>
                <a:latin typeface="Cambria" panose="02040503050406030204" pitchFamily="18" charset="0"/>
              </a:rPr>
              <a:t>imports</a:t>
            </a:r>
            <a:r>
              <a:rPr lang="tr-TR" b="1" dirty="0" smtClean="0">
                <a:latin typeface="Cambria" panose="02040503050406030204" pitchFamily="18" charset="0"/>
              </a:rPr>
              <a:t> </a:t>
            </a:r>
            <a:r>
              <a:rPr lang="tr-TR" b="1" dirty="0" err="1" smtClean="0">
                <a:latin typeface="Cambria" panose="02040503050406030204" pitchFamily="18" charset="0"/>
              </a:rPr>
              <a:t>from</a:t>
            </a:r>
            <a:r>
              <a:rPr lang="tr-TR" b="1" dirty="0" smtClean="0">
                <a:latin typeface="Cambria" panose="02040503050406030204" pitchFamily="18" charset="0"/>
              </a:rPr>
              <a:t> </a:t>
            </a:r>
            <a:r>
              <a:rPr lang="tr-TR" b="1" dirty="0" err="1" smtClean="0">
                <a:latin typeface="Cambria" panose="02040503050406030204" pitchFamily="18" charset="0"/>
              </a:rPr>
              <a:t>the</a:t>
            </a:r>
            <a:r>
              <a:rPr lang="tr-TR" b="1" dirty="0" smtClean="0">
                <a:latin typeface="Cambria" panose="02040503050406030204" pitchFamily="18" charset="0"/>
              </a:rPr>
              <a:t> EU (13% </a:t>
            </a:r>
            <a:r>
              <a:rPr lang="tr-TR" b="1" dirty="0" err="1" smtClean="0">
                <a:latin typeface="Cambria" panose="02040503050406030204" pitchFamily="18" charset="0"/>
              </a:rPr>
              <a:t>from</a:t>
            </a:r>
            <a:r>
              <a:rPr lang="tr-TR" b="1" dirty="0" smtClean="0">
                <a:latin typeface="Cambria" panose="02040503050406030204" pitchFamily="18" charset="0"/>
              </a:rPr>
              <a:t> </a:t>
            </a:r>
            <a:r>
              <a:rPr lang="tr-TR" b="1" dirty="0" err="1" smtClean="0">
                <a:latin typeface="Cambria" panose="02040503050406030204" pitchFamily="18" charset="0"/>
              </a:rPr>
              <a:t>the</a:t>
            </a:r>
            <a:r>
              <a:rPr lang="tr-TR" b="1" dirty="0" smtClean="0">
                <a:latin typeface="Cambria" panose="02040503050406030204" pitchFamily="18" charset="0"/>
              </a:rPr>
              <a:t> rest of </a:t>
            </a:r>
            <a:r>
              <a:rPr lang="tr-TR" b="1" dirty="0" err="1" smtClean="0">
                <a:latin typeface="Cambria" panose="02040503050406030204" pitchFamily="18" charset="0"/>
              </a:rPr>
              <a:t>the</a:t>
            </a:r>
            <a:r>
              <a:rPr lang="tr-TR" b="1" dirty="0" smtClean="0">
                <a:latin typeface="Cambria" panose="02040503050406030204" pitchFamily="18" charset="0"/>
              </a:rPr>
              <a:t> World)</a:t>
            </a:r>
          </a:p>
          <a:p>
            <a:pPr marL="0" indent="0" algn="ctr">
              <a:buNone/>
            </a:pPr>
            <a:r>
              <a:rPr lang="tr-TR" b="1" dirty="0" smtClean="0">
                <a:latin typeface="Cambria" panose="02040503050406030204" pitchFamily="18" charset="0"/>
              </a:rPr>
              <a:t>5 </a:t>
            </a:r>
            <a:r>
              <a:rPr lang="tr-TR" b="1" dirty="0" err="1" smtClean="0">
                <a:latin typeface="Cambria" panose="02040503050406030204" pitchFamily="18" charset="0"/>
              </a:rPr>
              <a:t>billion</a:t>
            </a:r>
            <a:r>
              <a:rPr lang="tr-TR" b="1" dirty="0" smtClean="0">
                <a:latin typeface="Cambria" panose="02040503050406030204" pitchFamily="18" charset="0"/>
              </a:rPr>
              <a:t> </a:t>
            </a:r>
            <a:r>
              <a:rPr lang="tr-TR" b="1" dirty="0" err="1" smtClean="0">
                <a:latin typeface="Cambria" panose="02040503050406030204" pitchFamily="18" charset="0"/>
              </a:rPr>
              <a:t>euros</a:t>
            </a:r>
            <a:r>
              <a:rPr lang="tr-TR" b="1" dirty="0" smtClean="0">
                <a:latin typeface="Cambria" panose="02040503050406030204" pitchFamily="18" charset="0"/>
              </a:rPr>
              <a:t> </a:t>
            </a:r>
            <a:r>
              <a:rPr lang="tr-TR" b="1" dirty="0" err="1" smtClean="0">
                <a:latin typeface="Cambria" panose="02040503050406030204" pitchFamily="18" charset="0"/>
              </a:rPr>
              <a:t>increase</a:t>
            </a:r>
            <a:r>
              <a:rPr lang="tr-TR" b="1" dirty="0" smtClean="0">
                <a:latin typeface="Cambria" panose="02040503050406030204" pitchFamily="18" charset="0"/>
              </a:rPr>
              <a:t> in </a:t>
            </a:r>
            <a:r>
              <a:rPr lang="tr-TR" b="1" dirty="0" err="1" smtClean="0">
                <a:solidFill>
                  <a:srgbClr val="0000FF"/>
                </a:solidFill>
                <a:latin typeface="Cambria" panose="02040503050406030204" pitchFamily="18" charset="0"/>
              </a:rPr>
              <a:t>exports</a:t>
            </a:r>
            <a:r>
              <a:rPr lang="tr-TR" b="1" dirty="0" smtClean="0">
                <a:solidFill>
                  <a:srgbClr val="0000FF"/>
                </a:solidFill>
                <a:latin typeface="Cambria" panose="02040503050406030204" pitchFamily="18" charset="0"/>
              </a:rPr>
              <a:t> </a:t>
            </a:r>
          </a:p>
        </p:txBody>
      </p:sp>
      <p:pic>
        <p:nvPicPr>
          <p:cNvPr id="5" name="3 Resim" descr="IKV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6054725"/>
            <a:ext cx="7889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C:\Users\gkilit\Desktop\52.yı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6129338"/>
            <a:ext cx="10080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4369774"/>
      </p:ext>
    </p:extLst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Başlık 1"/>
          <p:cNvSpPr>
            <a:spLocks noGrp="1"/>
          </p:cNvSpPr>
          <p:nvPr>
            <p:ph type="title"/>
          </p:nvPr>
        </p:nvSpPr>
        <p:spPr>
          <a:xfrm>
            <a:off x="611560" y="2780928"/>
            <a:ext cx="8229600" cy="1143000"/>
          </a:xfrm>
        </p:spPr>
        <p:txBody>
          <a:bodyPr/>
          <a:lstStyle/>
          <a:p>
            <a:r>
              <a:rPr lang="tr-TR" altLang="en-US" sz="3600" b="1" dirty="0" err="1" smtClean="0">
                <a:solidFill>
                  <a:srgbClr val="C00000"/>
                </a:solidFill>
                <a:latin typeface="Cambria" panose="02040503050406030204" pitchFamily="18" charset="0"/>
                <a:ea typeface="ＭＳ Ｐゴシック" pitchFamily="34" charset="-128"/>
              </a:rPr>
              <a:t>Obstacles</a:t>
            </a:r>
            <a:r>
              <a:rPr lang="tr-TR" altLang="en-US" sz="3600" b="1" dirty="0" smtClean="0">
                <a:solidFill>
                  <a:srgbClr val="C00000"/>
                </a:solidFill>
                <a:latin typeface="Cambria" panose="02040503050406030204" pitchFamily="18" charset="0"/>
                <a:ea typeface="ＭＳ Ｐゴシック" pitchFamily="34" charset="-128"/>
              </a:rPr>
              <a:t> </a:t>
            </a:r>
            <a:r>
              <a:rPr lang="tr-TR" altLang="en-US" sz="3600" b="1" dirty="0" err="1" smtClean="0">
                <a:solidFill>
                  <a:srgbClr val="C00000"/>
                </a:solidFill>
                <a:latin typeface="Cambria" panose="02040503050406030204" pitchFamily="18" charset="0"/>
                <a:ea typeface="ＭＳ Ｐゴシック" pitchFamily="34" charset="-128"/>
              </a:rPr>
              <a:t>to</a:t>
            </a:r>
            <a:r>
              <a:rPr lang="tr-TR" altLang="en-US" sz="3600" b="1" dirty="0" smtClean="0">
                <a:solidFill>
                  <a:srgbClr val="C00000"/>
                </a:solidFill>
                <a:latin typeface="Cambria" panose="02040503050406030204" pitchFamily="18" charset="0"/>
                <a:ea typeface="ＭＳ Ｐゴシック" pitchFamily="34" charset="-128"/>
              </a:rPr>
              <a:t> </a:t>
            </a:r>
            <a:r>
              <a:rPr lang="tr-TR" altLang="en-US" sz="3600" b="1" dirty="0" err="1" smtClean="0">
                <a:solidFill>
                  <a:srgbClr val="C00000"/>
                </a:solidFill>
                <a:latin typeface="Cambria" panose="02040503050406030204" pitchFamily="18" charset="0"/>
                <a:ea typeface="ＭＳ Ｐゴシック" pitchFamily="34" charset="-128"/>
              </a:rPr>
              <a:t>Progress</a:t>
            </a:r>
            <a:r>
              <a:rPr lang="tr-TR" altLang="en-US" sz="3600" b="1" dirty="0" smtClean="0">
                <a:solidFill>
                  <a:srgbClr val="C00000"/>
                </a:solidFill>
                <a:latin typeface="Cambria" panose="02040503050406030204" pitchFamily="18" charset="0"/>
                <a:ea typeface="ＭＳ Ｐゴシック" pitchFamily="34" charset="-128"/>
              </a:rPr>
              <a:t/>
            </a:r>
            <a:br>
              <a:rPr lang="tr-TR" altLang="en-US" sz="3600" b="1" dirty="0" smtClean="0">
                <a:solidFill>
                  <a:srgbClr val="C00000"/>
                </a:solidFill>
                <a:latin typeface="Cambria" panose="02040503050406030204" pitchFamily="18" charset="0"/>
                <a:ea typeface="ＭＳ Ｐゴシック" pitchFamily="34" charset="-128"/>
              </a:rPr>
            </a:br>
            <a:r>
              <a:rPr lang="tr-TR" altLang="en-US" sz="3600" b="1" dirty="0" smtClean="0">
                <a:solidFill>
                  <a:srgbClr val="C00000"/>
                </a:solidFill>
                <a:latin typeface="Cambria" panose="02040503050406030204" pitchFamily="18" charset="0"/>
                <a:ea typeface="ＭＳ Ｐゴシック" pitchFamily="34" charset="-128"/>
              </a:rPr>
              <a:t/>
            </a:r>
            <a:br>
              <a:rPr lang="tr-TR" altLang="en-US" sz="3600" b="1" dirty="0" smtClean="0">
                <a:solidFill>
                  <a:srgbClr val="C00000"/>
                </a:solidFill>
                <a:latin typeface="Cambria" panose="02040503050406030204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solidFill>
                  <a:srgbClr val="0000FF"/>
                </a:solidFill>
                <a:latin typeface="Cambria" panose="02040503050406030204" pitchFamily="18" charset="0"/>
                <a:ea typeface="ＭＳ Ｐゴシック" pitchFamily="34" charset="-128"/>
              </a:rPr>
              <a:t>Cyprus</a:t>
            </a:r>
            <a:r>
              <a:rPr lang="tr-TR" altLang="en-US" sz="3200" b="1" dirty="0" smtClean="0">
                <a:latin typeface="Cambria" panose="02040503050406030204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anose="02040503050406030204" pitchFamily="18" charset="0"/>
                <a:ea typeface="ＭＳ Ｐゴシック" pitchFamily="34" charset="-128"/>
              </a:rPr>
              <a:t>Question</a:t>
            </a:r>
            <a:r>
              <a:rPr lang="tr-TR" altLang="en-US" sz="3200" b="1" dirty="0" smtClean="0">
                <a:latin typeface="Cambria" panose="02040503050406030204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anose="02040503050406030204" pitchFamily="18" charset="0"/>
                <a:ea typeface="ＭＳ Ｐゴシック" pitchFamily="34" charset="-128"/>
              </a:rPr>
            </a:br>
            <a:r>
              <a:rPr lang="tr-TR" altLang="en-US" sz="3200" b="1" dirty="0" err="1" smtClean="0">
                <a:latin typeface="Cambria" panose="02040503050406030204" pitchFamily="18" charset="0"/>
                <a:ea typeface="ＭＳ Ｐゴシック" pitchFamily="34" charset="-128"/>
              </a:rPr>
              <a:t>Tying</a:t>
            </a:r>
            <a:r>
              <a:rPr lang="tr-TR" altLang="en-US" sz="3200" b="1" dirty="0" smtClean="0">
                <a:latin typeface="Cambria" panose="02040503050406030204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anose="02040503050406030204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latin typeface="Cambria" panose="02040503050406030204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anose="02040503050406030204" pitchFamily="18" charset="0"/>
                <a:ea typeface="ＭＳ Ｐゴシック" pitchFamily="34" charset="-128"/>
              </a:rPr>
              <a:t>opening</a:t>
            </a:r>
            <a:r>
              <a:rPr lang="tr-TR" altLang="en-US" sz="3200" b="1" dirty="0" smtClean="0">
                <a:latin typeface="Cambria" panose="02040503050406030204" pitchFamily="18" charset="0"/>
                <a:ea typeface="ＭＳ Ｐゴシック" pitchFamily="34" charset="-128"/>
              </a:rPr>
              <a:t> of </a:t>
            </a:r>
            <a:r>
              <a:rPr lang="tr-TR" altLang="en-US" sz="3200" b="1" dirty="0" err="1" smtClean="0">
                <a:latin typeface="Cambria" panose="02040503050406030204" pitchFamily="18" charset="0"/>
                <a:ea typeface="ＭＳ Ｐゴシック" pitchFamily="34" charset="-128"/>
              </a:rPr>
              <a:t>negotiations</a:t>
            </a:r>
            <a:r>
              <a:rPr lang="tr-TR" altLang="en-US" sz="3200" b="1" dirty="0" smtClean="0">
                <a:latin typeface="Cambria" panose="02040503050406030204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anose="02040503050406030204" pitchFamily="18" charset="0"/>
                <a:ea typeface="ＭＳ Ｐゴシック" pitchFamily="34" charset="-128"/>
              </a:rPr>
              <a:t>to</a:t>
            </a:r>
            <a:r>
              <a:rPr lang="tr-TR" altLang="en-US" sz="3200" b="1" dirty="0" smtClean="0">
                <a:latin typeface="Cambria" panose="02040503050406030204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anose="02040503050406030204" pitchFamily="18" charset="0"/>
                <a:ea typeface="ＭＳ Ｐゴシック" pitchFamily="34" charset="-128"/>
              </a:rPr>
              <a:t>political</a:t>
            </a:r>
            <a:r>
              <a:rPr lang="tr-TR" altLang="en-US" sz="3200" b="1" dirty="0" smtClean="0">
                <a:latin typeface="Cambria" panose="02040503050406030204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0000FF"/>
                </a:solidFill>
                <a:latin typeface="Cambria" panose="02040503050406030204" pitchFamily="18" charset="0"/>
                <a:ea typeface="ＭＳ Ｐゴシック" pitchFamily="34" charset="-128"/>
              </a:rPr>
              <a:t>conditions</a:t>
            </a:r>
            <a:r>
              <a:rPr lang="tr-TR" altLang="en-US" sz="3200" b="1" dirty="0" smtClean="0">
                <a:latin typeface="Cambria" panose="02040503050406030204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anose="02040503050406030204" pitchFamily="18" charset="0"/>
                <a:ea typeface="ＭＳ Ｐゴシック" pitchFamily="34" charset="-128"/>
              </a:rPr>
            </a:br>
            <a:r>
              <a:rPr lang="tr-TR" altLang="en-US" sz="3200" b="1" dirty="0" err="1">
                <a:solidFill>
                  <a:srgbClr val="0000FF"/>
                </a:solidFill>
                <a:latin typeface="Cambria" panose="02040503050406030204" pitchFamily="18" charset="0"/>
                <a:ea typeface="ＭＳ Ｐゴシック" pitchFamily="34" charset="-128"/>
              </a:rPr>
              <a:t>P</a:t>
            </a:r>
            <a:r>
              <a:rPr lang="tr-TR" altLang="en-US" sz="3200" b="1" dirty="0" err="1" smtClean="0">
                <a:solidFill>
                  <a:srgbClr val="0000FF"/>
                </a:solidFill>
                <a:latin typeface="Cambria" panose="02040503050406030204" pitchFamily="18" charset="0"/>
                <a:ea typeface="ＭＳ Ｐゴシック" pitchFamily="34" charset="-128"/>
              </a:rPr>
              <a:t>rotectionist</a:t>
            </a:r>
            <a:r>
              <a:rPr lang="tr-TR" altLang="en-US" sz="3200" b="1" dirty="0" smtClean="0">
                <a:solidFill>
                  <a:srgbClr val="0000FF"/>
                </a:solidFill>
                <a:latin typeface="Cambria" panose="02040503050406030204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0000FF"/>
                </a:solidFill>
                <a:latin typeface="Cambria" panose="02040503050406030204" pitchFamily="18" charset="0"/>
                <a:ea typeface="ＭＳ Ｐゴシック" pitchFamily="34" charset="-128"/>
              </a:rPr>
              <a:t>t</a:t>
            </a:r>
            <a:r>
              <a:rPr lang="tr-TR" altLang="en-US" sz="3200" b="1" dirty="0" err="1" smtClean="0">
                <a:latin typeface="Cambria" panose="02040503050406030204" pitchFamily="18" charset="0"/>
                <a:ea typeface="ＭＳ Ｐゴシック" pitchFamily="34" charset="-128"/>
              </a:rPr>
              <a:t>endencies</a:t>
            </a:r>
            <a:r>
              <a:rPr lang="tr-TR" altLang="en-US" sz="3200" b="1" dirty="0" smtClean="0">
                <a:latin typeface="Cambria" panose="02040503050406030204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anose="02040503050406030204" pitchFamily="18" charset="0"/>
                <a:ea typeface="ＭＳ Ｐゴシック" pitchFamily="34" charset="-128"/>
              </a:rPr>
            </a:br>
            <a:r>
              <a:rPr lang="tr-TR" altLang="en-US" sz="3200" b="1" dirty="0" err="1">
                <a:solidFill>
                  <a:srgbClr val="0000FF"/>
                </a:solidFill>
                <a:latin typeface="Cambria" panose="02040503050406030204" pitchFamily="18" charset="0"/>
                <a:ea typeface="ＭＳ Ｐゴシック" pitchFamily="34" charset="-128"/>
              </a:rPr>
              <a:t>R</a:t>
            </a:r>
            <a:r>
              <a:rPr lang="tr-TR" altLang="en-US" sz="3200" b="1" dirty="0" err="1" smtClean="0">
                <a:solidFill>
                  <a:srgbClr val="0000FF"/>
                </a:solidFill>
                <a:latin typeface="Cambria" panose="02040503050406030204" pitchFamily="18" charset="0"/>
                <a:ea typeface="ＭＳ Ｐゴシック" pitchFamily="34" charset="-128"/>
              </a:rPr>
              <a:t>esistance</a:t>
            </a:r>
            <a:r>
              <a:rPr lang="tr-TR" altLang="en-US" sz="3200" b="1" dirty="0" smtClean="0">
                <a:solidFill>
                  <a:srgbClr val="0000FF"/>
                </a:solidFill>
                <a:latin typeface="Cambria" panose="02040503050406030204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anose="02040503050406030204" pitchFamily="18" charset="0"/>
                <a:ea typeface="ＭＳ Ｐゴシック" pitchFamily="34" charset="-128"/>
              </a:rPr>
              <a:t>from</a:t>
            </a:r>
            <a:r>
              <a:rPr lang="tr-TR" altLang="en-US" sz="3200" b="1" dirty="0" smtClean="0">
                <a:latin typeface="Cambria" panose="02040503050406030204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anose="02040503050406030204" pitchFamily="18" charset="0"/>
                <a:ea typeface="ＭＳ Ｐゴシック" pitchFamily="34" charset="-128"/>
              </a:rPr>
              <a:t>affected</a:t>
            </a:r>
            <a:r>
              <a:rPr lang="tr-TR" altLang="en-US" sz="3200" b="1" dirty="0" smtClean="0">
                <a:latin typeface="Cambria" panose="02040503050406030204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anose="02040503050406030204" pitchFamily="18" charset="0"/>
                <a:ea typeface="ＭＳ Ｐゴシック" pitchFamily="34" charset="-128"/>
              </a:rPr>
              <a:t>sectors</a:t>
            </a:r>
            <a:r>
              <a:rPr lang="tr-TR" altLang="en-US" sz="3200" b="1" dirty="0" smtClean="0">
                <a:latin typeface="Cambria" panose="02040503050406030204" pitchFamily="18" charset="0"/>
                <a:ea typeface="ＭＳ Ｐゴシック" pitchFamily="34" charset="-128"/>
              </a:rPr>
              <a:t> and </a:t>
            </a:r>
            <a:r>
              <a:rPr lang="tr-TR" altLang="en-US" sz="3200" b="1" dirty="0" err="1" smtClean="0">
                <a:latin typeface="Cambria" panose="02040503050406030204" pitchFamily="18" charset="0"/>
                <a:ea typeface="ＭＳ Ｐゴシック" pitchFamily="34" charset="-128"/>
              </a:rPr>
              <a:t>firms</a:t>
            </a:r>
            <a:r>
              <a:rPr lang="tr-TR" altLang="en-US" sz="3200" b="1" dirty="0" smtClean="0">
                <a:latin typeface="Cambria" panose="02040503050406030204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anose="02040503050406030204" pitchFamily="18" charset="0"/>
                <a:ea typeface="ＭＳ Ｐゴシック" pitchFamily="34" charset="-128"/>
              </a:rPr>
            </a:br>
            <a:endParaRPr lang="tr-TR" altLang="en-US" sz="3200" b="1" dirty="0" smtClean="0">
              <a:latin typeface="Cambria" panose="02040503050406030204" pitchFamily="18" charset="0"/>
              <a:ea typeface="ＭＳ Ｐゴシック" pitchFamily="34" charset="-128"/>
            </a:endParaRPr>
          </a:p>
        </p:txBody>
      </p:sp>
      <p:pic>
        <p:nvPicPr>
          <p:cNvPr id="49154" name="3 Resim" descr="IKV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6054725"/>
            <a:ext cx="7889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7" descr="C:\Users\gkilit\Desktop\52.yı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6129338"/>
            <a:ext cx="10080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Başlık 1"/>
          <p:cNvSpPr>
            <a:spLocks noGrp="1"/>
          </p:cNvSpPr>
          <p:nvPr>
            <p:ph type="title"/>
          </p:nvPr>
        </p:nvSpPr>
        <p:spPr>
          <a:xfrm>
            <a:off x="107950" y="1844824"/>
            <a:ext cx="9036050" cy="1143000"/>
          </a:xfrm>
        </p:spPr>
        <p:txBody>
          <a:bodyPr/>
          <a:lstStyle/>
          <a:p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«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Tying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opening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of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customs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union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negotiations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to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new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conditions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would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further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complicate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Turkey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-EU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relationship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and </a:t>
            </a:r>
            <a:r>
              <a:rPr lang="tr-TR" altLang="en-US" sz="3200" b="1" dirty="0" err="1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jeopardize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one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of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few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instruments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which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could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affect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them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in a 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POSITIVE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way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»</a:t>
            </a:r>
            <a:b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>
                <a:latin typeface="Cambria" pitchFamily="18" charset="0"/>
                <a:ea typeface="ＭＳ Ｐゴシック" pitchFamily="34" charset="-128"/>
              </a:rPr>
              <a:t/>
            </a:r>
            <a:br>
              <a:rPr lang="tr-TR" altLang="en-US" sz="3200" b="1" dirty="0">
                <a:latin typeface="Cambria" pitchFamily="18" charset="0"/>
                <a:ea typeface="ＭＳ Ｐゴシック" pitchFamily="34" charset="-128"/>
              </a:rPr>
            </a:b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«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ongoing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Cyprus</a:t>
            </a:r>
            <a:r>
              <a:rPr lang="tr-TR" altLang="en-US" sz="3200" b="1" dirty="0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problem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should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neither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be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allowed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to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cause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isolation</a:t>
            </a:r>
            <a:r>
              <a:rPr lang="tr-TR" altLang="en-US" sz="3200" b="1" dirty="0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of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Turkish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Cypriots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nor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solidFill>
                  <a:srgbClr val="0000FF"/>
                </a:solidFill>
                <a:latin typeface="Cambria" pitchFamily="18" charset="0"/>
                <a:ea typeface="ＭＳ Ｐゴシック" pitchFamily="34" charset="-128"/>
              </a:rPr>
              <a:t>block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Turkey’s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ACCESSION </a:t>
            </a:r>
            <a:r>
              <a:rPr lang="tr-TR" altLang="en-US" sz="3200" b="1" dirty="0" err="1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process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and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smtClean="0">
                <a:solidFill>
                  <a:srgbClr val="C00000"/>
                </a:solidFill>
                <a:latin typeface="Cambria" pitchFamily="18" charset="0"/>
                <a:ea typeface="ＭＳ Ｐゴシック" pitchFamily="34" charset="-128"/>
              </a:rPr>
              <a:t>DEEPENING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of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the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Customs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 </a:t>
            </a:r>
            <a:r>
              <a:rPr lang="tr-TR" altLang="en-US" sz="3200" b="1" dirty="0" err="1" smtClean="0">
                <a:latin typeface="Cambria" pitchFamily="18" charset="0"/>
                <a:ea typeface="ＭＳ Ｐゴシック" pitchFamily="34" charset="-128"/>
              </a:rPr>
              <a:t>Union</a:t>
            </a:r>
            <a:r>
              <a:rPr lang="tr-TR" altLang="en-US" sz="3200" b="1" dirty="0" smtClean="0">
                <a:latin typeface="Cambria" pitchFamily="18" charset="0"/>
                <a:ea typeface="ＭＳ Ｐゴシック" pitchFamily="34" charset="-128"/>
              </a:rPr>
              <a:t>»</a:t>
            </a:r>
          </a:p>
        </p:txBody>
      </p:sp>
      <p:pic>
        <p:nvPicPr>
          <p:cNvPr id="50179" name="3 Resim" descr="IKV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6054725"/>
            <a:ext cx="7889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7" descr="C:\Users\gkilit\Desktop\52.yı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6129338"/>
            <a:ext cx="10080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3 Resim" descr="IKV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6054725"/>
            <a:ext cx="7889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7" name="Picture 7" descr="C:\Users\gkilit\Desktop\52.yı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6129338"/>
            <a:ext cx="10080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755576" y="764704"/>
            <a:ext cx="763284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smtClean="0">
                <a:latin typeface="Cambria" panose="02040503050406030204" pitchFamily="18" charset="0"/>
              </a:rPr>
              <a:t>«</a:t>
            </a:r>
            <a:r>
              <a:rPr lang="tr-TR" sz="3200" b="1" dirty="0" err="1" smtClean="0">
                <a:latin typeface="Cambria" panose="02040503050406030204" pitchFamily="18" charset="0"/>
              </a:rPr>
              <a:t>We</a:t>
            </a:r>
            <a:r>
              <a:rPr lang="tr-TR" sz="3200" b="1" dirty="0" smtClean="0">
                <a:latin typeface="Cambria" panose="02040503050406030204" pitchFamily="18" charset="0"/>
              </a:rPr>
              <a:t> </a:t>
            </a:r>
            <a:r>
              <a:rPr lang="tr-TR" sz="3200" b="1" dirty="0" err="1" smtClean="0">
                <a:latin typeface="Cambria" panose="02040503050406030204" pitchFamily="18" charset="0"/>
              </a:rPr>
              <a:t>hope</a:t>
            </a:r>
            <a:r>
              <a:rPr lang="tr-TR" sz="3200" b="1" dirty="0" smtClean="0">
                <a:latin typeface="Cambria" panose="02040503050406030204" pitchFamily="18" charset="0"/>
              </a:rPr>
              <a:t> </a:t>
            </a:r>
            <a:r>
              <a:rPr lang="tr-TR" sz="3200" b="1" dirty="0" err="1" smtClean="0">
                <a:latin typeface="Cambria" panose="02040503050406030204" pitchFamily="18" charset="0"/>
              </a:rPr>
              <a:t>that</a:t>
            </a:r>
            <a:r>
              <a:rPr lang="tr-TR" sz="3200" b="1" dirty="0" smtClean="0">
                <a:latin typeface="Cambria" panose="02040503050406030204" pitchFamily="18" charset="0"/>
              </a:rPr>
              <a:t> </a:t>
            </a:r>
            <a:r>
              <a:rPr lang="tr-TR" sz="3200" b="1" dirty="0" err="1" smtClean="0">
                <a:latin typeface="Cambria" panose="02040503050406030204" pitchFamily="18" charset="0"/>
              </a:rPr>
              <a:t>the</a:t>
            </a:r>
            <a:r>
              <a:rPr lang="tr-TR" sz="3200" b="1" dirty="0" smtClean="0">
                <a:latin typeface="Cambria" panose="02040503050406030204" pitchFamily="18" charset="0"/>
              </a:rPr>
              <a:t> </a:t>
            </a:r>
            <a:r>
              <a:rPr lang="tr-TR" sz="3200" b="1" dirty="0" err="1" smtClean="0">
                <a:latin typeface="Cambria" panose="02040503050406030204" pitchFamily="18" charset="0"/>
              </a:rPr>
              <a:t>anticipated</a:t>
            </a:r>
            <a:r>
              <a:rPr lang="tr-TR" sz="3200" b="1" dirty="0" smtClean="0">
                <a:latin typeface="Cambria" panose="02040503050406030204" pitchFamily="18" charset="0"/>
              </a:rPr>
              <a:t> start of </a:t>
            </a:r>
            <a:r>
              <a:rPr lang="tr-TR" sz="3200" b="1" dirty="0" err="1" smtClean="0">
                <a:latin typeface="Cambria" panose="02040503050406030204" pitchFamily="18" charset="0"/>
              </a:rPr>
              <a:t>negotiations</a:t>
            </a:r>
            <a:r>
              <a:rPr lang="tr-TR" sz="3200" b="1" dirty="0" smtClean="0">
                <a:latin typeface="Cambria" panose="02040503050406030204" pitchFamily="18" charset="0"/>
              </a:rPr>
              <a:t> on </a:t>
            </a:r>
            <a:r>
              <a:rPr lang="tr-TR" sz="3200" b="1" dirty="0" err="1" smtClean="0">
                <a:latin typeface="Cambria" panose="02040503050406030204" pitchFamily="18" charset="0"/>
              </a:rPr>
              <a:t>the</a:t>
            </a:r>
            <a:r>
              <a:rPr lang="tr-TR" sz="3200" b="1" dirty="0" smtClean="0">
                <a:latin typeface="Cambria" panose="02040503050406030204" pitchFamily="18" charset="0"/>
              </a:rPr>
              <a:t> </a:t>
            </a:r>
            <a:r>
              <a:rPr lang="tr-TR" sz="3200" b="1" dirty="0" err="1" smtClean="0">
                <a:latin typeface="Cambria" panose="02040503050406030204" pitchFamily="18" charset="0"/>
              </a:rPr>
              <a:t>Customs</a:t>
            </a:r>
            <a:r>
              <a:rPr lang="tr-TR" sz="3200" b="1" dirty="0" smtClean="0">
                <a:latin typeface="Cambria" panose="02040503050406030204" pitchFamily="18" charset="0"/>
              </a:rPr>
              <a:t> </a:t>
            </a:r>
            <a:r>
              <a:rPr lang="tr-TR" sz="3200" b="1" dirty="0" err="1" smtClean="0">
                <a:latin typeface="Cambria" panose="02040503050406030204" pitchFamily="18" charset="0"/>
              </a:rPr>
              <a:t>Union</a:t>
            </a:r>
            <a:r>
              <a:rPr lang="tr-TR" sz="3200" b="1" dirty="0" smtClean="0">
                <a:latin typeface="Cambria" panose="02040503050406030204" pitchFamily="18" charset="0"/>
              </a:rPr>
              <a:t> </a:t>
            </a:r>
            <a:r>
              <a:rPr lang="tr-TR" sz="3200" b="1" dirty="0" err="1" smtClean="0">
                <a:latin typeface="Cambria" panose="02040503050406030204" pitchFamily="18" charset="0"/>
              </a:rPr>
              <a:t>will</a:t>
            </a:r>
            <a:r>
              <a:rPr lang="tr-TR" sz="3200" b="1" dirty="0" smtClean="0">
                <a:latin typeface="Cambria" panose="02040503050406030204" pitchFamily="18" charset="0"/>
              </a:rPr>
              <a:t> be a </a:t>
            </a:r>
            <a:r>
              <a:rPr lang="tr-TR" sz="3200" b="1" dirty="0" err="1" smtClean="0">
                <a:solidFill>
                  <a:srgbClr val="0000FF"/>
                </a:solidFill>
                <a:latin typeface="Cambria" panose="02040503050406030204" pitchFamily="18" charset="0"/>
              </a:rPr>
              <a:t>fair</a:t>
            </a:r>
            <a:r>
              <a:rPr lang="tr-TR" sz="3200" b="1" dirty="0" smtClean="0">
                <a:solidFill>
                  <a:srgbClr val="0000FF"/>
                </a:solidFill>
                <a:latin typeface="Cambria" panose="02040503050406030204" pitchFamily="18" charset="0"/>
              </a:rPr>
              <a:t> and </a:t>
            </a:r>
            <a:r>
              <a:rPr lang="tr-TR" sz="3200" b="1" dirty="0" err="1" smtClean="0">
                <a:solidFill>
                  <a:srgbClr val="0000FF"/>
                </a:solidFill>
                <a:latin typeface="Cambria" panose="02040503050406030204" pitchFamily="18" charset="0"/>
              </a:rPr>
              <a:t>fruitful</a:t>
            </a:r>
            <a:r>
              <a:rPr lang="tr-TR" sz="3200" b="1" dirty="0" smtClean="0">
                <a:solidFill>
                  <a:srgbClr val="0000FF"/>
                </a:solidFill>
                <a:latin typeface="Cambria" panose="02040503050406030204" pitchFamily="18" charset="0"/>
              </a:rPr>
              <a:t> </a:t>
            </a:r>
            <a:r>
              <a:rPr lang="tr-TR" sz="3200" b="1" dirty="0" err="1" smtClean="0">
                <a:latin typeface="Cambria" panose="02040503050406030204" pitchFamily="18" charset="0"/>
              </a:rPr>
              <a:t>process</a:t>
            </a:r>
            <a:r>
              <a:rPr lang="tr-TR" sz="3200" b="1" dirty="0" smtClean="0">
                <a:latin typeface="Cambria" panose="02040503050406030204" pitchFamily="18" charset="0"/>
              </a:rPr>
              <a:t> </a:t>
            </a:r>
            <a:r>
              <a:rPr lang="tr-TR" sz="3200" b="1" dirty="0" err="1" smtClean="0">
                <a:latin typeface="Cambria" panose="02040503050406030204" pitchFamily="18" charset="0"/>
              </a:rPr>
              <a:t>for</a:t>
            </a:r>
            <a:r>
              <a:rPr lang="tr-TR" sz="3200" b="1" dirty="0" smtClean="0">
                <a:latin typeface="Cambria" panose="02040503050406030204" pitchFamily="18" charset="0"/>
              </a:rPr>
              <a:t> </a:t>
            </a:r>
            <a:r>
              <a:rPr lang="tr-TR" sz="3200" b="1" dirty="0" err="1" smtClean="0">
                <a:latin typeface="Cambria" panose="02040503050406030204" pitchFamily="18" charset="0"/>
              </a:rPr>
              <a:t>both</a:t>
            </a:r>
            <a:r>
              <a:rPr lang="tr-TR" sz="3200" b="1" dirty="0" smtClean="0">
                <a:latin typeface="Cambria" panose="02040503050406030204" pitchFamily="18" charset="0"/>
              </a:rPr>
              <a:t> </a:t>
            </a:r>
            <a:r>
              <a:rPr lang="tr-TR" sz="3200" b="1" dirty="0" err="1" smtClean="0">
                <a:latin typeface="Cambria" panose="02040503050406030204" pitchFamily="18" charset="0"/>
              </a:rPr>
              <a:t>Turkey</a:t>
            </a:r>
            <a:r>
              <a:rPr lang="tr-TR" sz="3200" b="1" dirty="0" smtClean="0">
                <a:latin typeface="Cambria" panose="02040503050406030204" pitchFamily="18" charset="0"/>
              </a:rPr>
              <a:t> </a:t>
            </a:r>
            <a:r>
              <a:rPr lang="tr-TR" sz="3200" b="1" dirty="0" err="1" smtClean="0">
                <a:latin typeface="Cambria" panose="02040503050406030204" pitchFamily="18" charset="0"/>
              </a:rPr>
              <a:t>and</a:t>
            </a:r>
            <a:r>
              <a:rPr lang="tr-TR" sz="3200" b="1" dirty="0" smtClean="0">
                <a:latin typeface="Cambria" panose="02040503050406030204" pitchFamily="18" charset="0"/>
              </a:rPr>
              <a:t> </a:t>
            </a:r>
            <a:r>
              <a:rPr lang="tr-TR" sz="3200" b="1" dirty="0" err="1" smtClean="0">
                <a:latin typeface="Cambria" panose="02040503050406030204" pitchFamily="18" charset="0"/>
              </a:rPr>
              <a:t>the</a:t>
            </a:r>
            <a:r>
              <a:rPr lang="tr-TR" sz="3200" b="1" dirty="0" smtClean="0">
                <a:latin typeface="Cambria" panose="02040503050406030204" pitchFamily="18" charset="0"/>
              </a:rPr>
              <a:t> EU.</a:t>
            </a:r>
          </a:p>
          <a:p>
            <a:r>
              <a:rPr lang="tr-TR" sz="3200" b="1" dirty="0" err="1" smtClean="0">
                <a:latin typeface="Cambria" panose="02040503050406030204" pitchFamily="18" charset="0"/>
              </a:rPr>
              <a:t>It</a:t>
            </a:r>
            <a:r>
              <a:rPr lang="tr-TR" sz="3200" b="1" dirty="0" smtClean="0">
                <a:latin typeface="Cambria" panose="02040503050406030204" pitchFamily="18" charset="0"/>
              </a:rPr>
              <a:t> </a:t>
            </a:r>
            <a:r>
              <a:rPr lang="tr-TR" sz="3200" b="1" dirty="0" err="1" smtClean="0">
                <a:latin typeface="Cambria" panose="02040503050406030204" pitchFamily="18" charset="0"/>
              </a:rPr>
              <a:t>will</a:t>
            </a:r>
            <a:r>
              <a:rPr lang="tr-TR" sz="3200" b="1" dirty="0" smtClean="0">
                <a:latin typeface="Cambria" panose="02040503050406030204" pitchFamily="18" charset="0"/>
              </a:rPr>
              <a:t> </a:t>
            </a:r>
            <a:r>
              <a:rPr lang="tr-TR" sz="3200" b="1" dirty="0" smtClean="0">
                <a:solidFill>
                  <a:srgbClr val="0000FF"/>
                </a:solidFill>
                <a:latin typeface="Cambria" panose="02040503050406030204" pitchFamily="18" charset="0"/>
              </a:rPr>
              <a:t>not </a:t>
            </a:r>
            <a:r>
              <a:rPr lang="tr-TR" sz="3200" b="1" dirty="0" err="1" smtClean="0">
                <a:solidFill>
                  <a:srgbClr val="0000FF"/>
                </a:solidFill>
                <a:latin typeface="Cambria" panose="02040503050406030204" pitchFamily="18" charset="0"/>
              </a:rPr>
              <a:t>only</a:t>
            </a:r>
            <a:r>
              <a:rPr lang="tr-TR" sz="3200" b="1" dirty="0" smtClean="0">
                <a:solidFill>
                  <a:srgbClr val="0000FF"/>
                </a:solidFill>
                <a:latin typeface="Cambria" panose="02040503050406030204" pitchFamily="18" charset="0"/>
              </a:rPr>
              <a:t> modernize </a:t>
            </a:r>
            <a:r>
              <a:rPr lang="tr-TR" sz="3200" b="1" dirty="0" err="1" smtClean="0">
                <a:latin typeface="Cambria" panose="02040503050406030204" pitchFamily="18" charset="0"/>
              </a:rPr>
              <a:t>the</a:t>
            </a:r>
            <a:r>
              <a:rPr lang="tr-TR" sz="3200" b="1" dirty="0" smtClean="0">
                <a:latin typeface="Cambria" panose="02040503050406030204" pitchFamily="18" charset="0"/>
              </a:rPr>
              <a:t> </a:t>
            </a:r>
            <a:r>
              <a:rPr lang="tr-TR" sz="3200" b="1" dirty="0" err="1">
                <a:latin typeface="Cambria" panose="02040503050406030204" pitchFamily="18" charset="0"/>
              </a:rPr>
              <a:t>C</a:t>
            </a:r>
            <a:r>
              <a:rPr lang="tr-TR" sz="3200" b="1" dirty="0" err="1" smtClean="0">
                <a:latin typeface="Cambria" panose="02040503050406030204" pitchFamily="18" charset="0"/>
              </a:rPr>
              <a:t>ustoms</a:t>
            </a:r>
            <a:r>
              <a:rPr lang="tr-TR" sz="3200" b="1" dirty="0" smtClean="0">
                <a:latin typeface="Cambria" panose="02040503050406030204" pitchFamily="18" charset="0"/>
              </a:rPr>
              <a:t> </a:t>
            </a:r>
            <a:r>
              <a:rPr lang="tr-TR" sz="3200" b="1" dirty="0" err="1" smtClean="0">
                <a:latin typeface="Cambria" panose="02040503050406030204" pitchFamily="18" charset="0"/>
              </a:rPr>
              <a:t>Union</a:t>
            </a:r>
            <a:r>
              <a:rPr lang="tr-TR" sz="3200" b="1" dirty="0" smtClean="0">
                <a:latin typeface="Cambria" panose="02040503050406030204" pitchFamily="18" charset="0"/>
              </a:rPr>
              <a:t> </a:t>
            </a:r>
            <a:r>
              <a:rPr lang="tr-TR" sz="3200" b="1" dirty="0" err="1" smtClean="0">
                <a:latin typeface="Cambria" panose="02040503050406030204" pitchFamily="18" charset="0"/>
              </a:rPr>
              <a:t>relationship</a:t>
            </a:r>
            <a:r>
              <a:rPr lang="tr-TR" sz="3200" b="1" dirty="0" smtClean="0">
                <a:latin typeface="Cambria" panose="02040503050406030204" pitchFamily="18" charset="0"/>
              </a:rPr>
              <a:t> but </a:t>
            </a:r>
            <a:r>
              <a:rPr lang="tr-TR" sz="3200" b="1" dirty="0" err="1" smtClean="0">
                <a:latin typeface="Cambria" panose="02040503050406030204" pitchFamily="18" charset="0"/>
              </a:rPr>
              <a:t>also</a:t>
            </a:r>
            <a:r>
              <a:rPr lang="tr-TR" sz="3200" b="1" dirty="0" smtClean="0">
                <a:latin typeface="Cambria" panose="02040503050406030204" pitchFamily="18" charset="0"/>
              </a:rPr>
              <a:t> </a:t>
            </a:r>
            <a:r>
              <a:rPr lang="tr-TR" sz="3200" b="1" dirty="0" err="1" smtClean="0">
                <a:solidFill>
                  <a:srgbClr val="0000FF"/>
                </a:solidFill>
                <a:latin typeface="Cambria" panose="02040503050406030204" pitchFamily="18" charset="0"/>
              </a:rPr>
              <a:t>revitalize</a:t>
            </a:r>
            <a:r>
              <a:rPr lang="tr-TR" sz="3200" b="1" dirty="0" smtClean="0">
                <a:latin typeface="Cambria" panose="02040503050406030204" pitchFamily="18" charset="0"/>
              </a:rPr>
              <a:t> </a:t>
            </a:r>
            <a:r>
              <a:rPr lang="tr-TR" sz="3200" b="1" dirty="0" err="1" smtClean="0">
                <a:latin typeface="Cambria" panose="02040503050406030204" pitchFamily="18" charset="0"/>
              </a:rPr>
              <a:t>Turkey</a:t>
            </a:r>
            <a:r>
              <a:rPr lang="tr-TR" sz="3200" b="1" dirty="0" smtClean="0">
                <a:latin typeface="Cambria" panose="02040503050406030204" pitchFamily="18" charset="0"/>
              </a:rPr>
              <a:t> and EU </a:t>
            </a:r>
            <a:r>
              <a:rPr lang="tr-TR" sz="3200" b="1" dirty="0" err="1" smtClean="0">
                <a:latin typeface="Cambria" panose="02040503050406030204" pitchFamily="18" charset="0"/>
              </a:rPr>
              <a:t>relations</a:t>
            </a:r>
            <a:r>
              <a:rPr lang="tr-TR" sz="3200" b="1" dirty="0" smtClean="0">
                <a:latin typeface="Cambria" panose="02040503050406030204" pitchFamily="18" charset="0"/>
              </a:rPr>
              <a:t> </a:t>
            </a:r>
            <a:r>
              <a:rPr lang="tr-TR" sz="3200" b="1" dirty="0" err="1" smtClean="0">
                <a:latin typeface="Cambria" panose="02040503050406030204" pitchFamily="18" charset="0"/>
              </a:rPr>
              <a:t>towards</a:t>
            </a:r>
            <a:r>
              <a:rPr lang="tr-TR" sz="3200" b="1" dirty="0" smtClean="0">
                <a:latin typeface="Cambria" panose="02040503050406030204" pitchFamily="18" charset="0"/>
              </a:rPr>
              <a:t> </a:t>
            </a:r>
            <a:r>
              <a:rPr lang="tr-TR" sz="3200" b="1" dirty="0" err="1" smtClean="0">
                <a:latin typeface="Cambria" panose="02040503050406030204" pitchFamily="18" charset="0"/>
              </a:rPr>
              <a:t>the</a:t>
            </a:r>
            <a:r>
              <a:rPr lang="tr-TR" sz="3200" b="1" dirty="0" smtClean="0">
                <a:latin typeface="Cambria" panose="02040503050406030204" pitchFamily="18" charset="0"/>
              </a:rPr>
              <a:t> final </a:t>
            </a:r>
            <a:r>
              <a:rPr lang="tr-TR" sz="3200" b="1" dirty="0" err="1" smtClean="0">
                <a:latin typeface="Cambria" panose="02040503050406030204" pitchFamily="18" charset="0"/>
              </a:rPr>
              <a:t>goal</a:t>
            </a:r>
            <a:r>
              <a:rPr lang="tr-TR" sz="3200" b="1" dirty="0" smtClean="0">
                <a:latin typeface="Cambria" panose="02040503050406030204" pitchFamily="18" charset="0"/>
              </a:rPr>
              <a:t> of </a:t>
            </a:r>
            <a:r>
              <a:rPr lang="tr-TR" sz="32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MEMBERSHIP</a:t>
            </a:r>
            <a:r>
              <a:rPr lang="tr-TR" sz="3200" b="1" dirty="0" smtClean="0">
                <a:latin typeface="Cambria" panose="02040503050406030204" pitchFamily="18" charset="0"/>
              </a:rPr>
              <a:t>»</a:t>
            </a:r>
            <a:endParaRPr lang="en-GB" sz="3200" b="1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688" y="549275"/>
            <a:ext cx="2255837" cy="226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6562" name="Metin kutusu 2"/>
          <p:cNvSpPr txBox="1">
            <a:spLocks noChangeArrowheads="1"/>
          </p:cNvSpPr>
          <p:nvPr/>
        </p:nvSpPr>
        <p:spPr bwMode="auto">
          <a:xfrm>
            <a:off x="1336965" y="3206750"/>
            <a:ext cx="6801862" cy="196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tr-TR" altLang="en-US" sz="3800" b="1" dirty="0" err="1" smtClean="0">
                <a:latin typeface="Cambria" pitchFamily="18" charset="0"/>
              </a:rPr>
              <a:t>Thank</a:t>
            </a:r>
            <a:r>
              <a:rPr lang="tr-TR" altLang="en-US" sz="3800" b="1" dirty="0" smtClean="0">
                <a:latin typeface="Cambria" pitchFamily="18" charset="0"/>
              </a:rPr>
              <a:t> </a:t>
            </a:r>
            <a:r>
              <a:rPr lang="tr-TR" altLang="en-US" sz="3800" b="1" dirty="0" err="1">
                <a:latin typeface="Cambria" pitchFamily="18" charset="0"/>
              </a:rPr>
              <a:t>Y</a:t>
            </a:r>
            <a:r>
              <a:rPr lang="tr-TR" altLang="en-US" sz="3800" b="1" dirty="0" err="1" smtClean="0">
                <a:latin typeface="Cambria" pitchFamily="18" charset="0"/>
              </a:rPr>
              <a:t>ou</a:t>
            </a:r>
            <a:r>
              <a:rPr lang="tr-TR" altLang="en-US" sz="3800" b="1" dirty="0" smtClean="0">
                <a:latin typeface="Cambria" pitchFamily="18" charset="0"/>
              </a:rPr>
              <a:t> </a:t>
            </a:r>
            <a:r>
              <a:rPr lang="tr-TR" altLang="en-US" sz="3800" b="1" dirty="0" err="1" smtClean="0">
                <a:latin typeface="Cambria" pitchFamily="18" charset="0"/>
              </a:rPr>
              <a:t>for</a:t>
            </a:r>
            <a:r>
              <a:rPr lang="tr-TR" altLang="en-US" sz="3800" b="1" dirty="0" smtClean="0">
                <a:latin typeface="Cambria" pitchFamily="18" charset="0"/>
              </a:rPr>
              <a:t> </a:t>
            </a:r>
            <a:r>
              <a:rPr lang="tr-TR" altLang="en-US" sz="3800" b="1" dirty="0" err="1" smtClean="0">
                <a:latin typeface="Cambria" pitchFamily="18" charset="0"/>
              </a:rPr>
              <a:t>Your</a:t>
            </a:r>
            <a:r>
              <a:rPr lang="tr-TR" altLang="en-US" sz="3800" b="1" dirty="0" smtClean="0">
                <a:latin typeface="Cambria" pitchFamily="18" charset="0"/>
              </a:rPr>
              <a:t> </a:t>
            </a:r>
            <a:r>
              <a:rPr lang="tr-TR" altLang="en-US" sz="3800" b="1" dirty="0" err="1">
                <a:latin typeface="Cambria" pitchFamily="18" charset="0"/>
              </a:rPr>
              <a:t>A</a:t>
            </a:r>
            <a:r>
              <a:rPr lang="tr-TR" altLang="en-US" sz="3800" b="1" dirty="0" err="1" smtClean="0">
                <a:latin typeface="Cambria" pitchFamily="18" charset="0"/>
              </a:rPr>
              <a:t>ttention</a:t>
            </a:r>
            <a:r>
              <a:rPr lang="tr-TR" altLang="en-US" sz="3800" b="1" dirty="0" smtClean="0">
                <a:latin typeface="Cambria" pitchFamily="18" charset="0"/>
              </a:rPr>
              <a:t>.</a:t>
            </a:r>
          </a:p>
          <a:p>
            <a:pPr algn="ctr" eaLnBrk="1" hangingPunct="1"/>
            <a:endParaRPr lang="tr-TR" altLang="en-US" sz="2800" b="1" dirty="0" smtClean="0">
              <a:latin typeface="Cambria" pitchFamily="18" charset="0"/>
            </a:endParaRPr>
          </a:p>
          <a:p>
            <a:pPr algn="ctr" eaLnBrk="1" hangingPunct="1"/>
            <a:r>
              <a:rPr lang="tr-TR" altLang="en-US" sz="2800" b="1" dirty="0" smtClean="0">
                <a:latin typeface="Cambria" pitchFamily="18" charset="0"/>
              </a:rPr>
              <a:t>Ayhan </a:t>
            </a:r>
            <a:r>
              <a:rPr lang="tr-TR" altLang="en-US" sz="2800" b="1" dirty="0">
                <a:latin typeface="Cambria" pitchFamily="18" charset="0"/>
              </a:rPr>
              <a:t>ZEYTİNOĞLU</a:t>
            </a:r>
            <a:r>
              <a:rPr lang="tr-TR" altLang="en-US" sz="2800" dirty="0">
                <a:latin typeface="Cambria" pitchFamily="18" charset="0"/>
              </a:rPr>
              <a:t/>
            </a:r>
            <a:br>
              <a:rPr lang="tr-TR" altLang="en-US" sz="2800" dirty="0">
                <a:latin typeface="Cambria" pitchFamily="18" charset="0"/>
              </a:rPr>
            </a:br>
            <a:r>
              <a:rPr lang="tr-TR" altLang="en-US" sz="2800" i="1" dirty="0">
                <a:latin typeface="Cambria" pitchFamily="18" charset="0"/>
              </a:rPr>
              <a:t>İKV </a:t>
            </a:r>
            <a:r>
              <a:rPr lang="tr-TR" altLang="en-US" sz="2800" i="1" dirty="0" err="1" smtClean="0">
                <a:latin typeface="Cambria" pitchFamily="18" charset="0"/>
              </a:rPr>
              <a:t>Chairman</a:t>
            </a:r>
            <a:endParaRPr lang="tr-TR" altLang="en-US" sz="2800" b="1" i="1" dirty="0">
              <a:latin typeface="Cambria" pitchFamily="18" charset="0"/>
            </a:endParaRPr>
          </a:p>
        </p:txBody>
      </p:sp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0" t="14668" r="20251" b="22932"/>
          <a:stretch>
            <a:fillRect/>
          </a:stretch>
        </p:blipFill>
        <p:spPr bwMode="auto">
          <a:xfrm>
            <a:off x="250825" y="404813"/>
            <a:ext cx="8785225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23883</TotalTime>
  <Words>250</Words>
  <Application>Microsoft Macintosh PowerPoint</Application>
  <PresentationFormat>On-screen Show (4:3)</PresentationFormat>
  <Paragraphs>56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Ofis Teması</vt:lpstr>
      <vt:lpstr>PowerPoint Presentation</vt:lpstr>
      <vt:lpstr>İKV-Economic Development Foundation  Founded in 1965 Main Trustee Organization: TOBB Specialized on the EU and Turkey-EU Relations Conducts research,  Organizes seminars and conferences Disseminates information Issues opinions Brussels Representation since 1984 </vt:lpstr>
      <vt:lpstr>Current State of Turkey-EU Relations  Crises since Last Year Standstill in the Accession Process Loss of Credibility  Decline in Trust and will of cooperation </vt:lpstr>
      <vt:lpstr>Turkey-EU Customs Union  In force since the end of 1995 Played vital role in competitiveness, productivity and quality of Turkish industry.</vt:lpstr>
      <vt:lpstr> Turkey-EU Trade  EU is Turkey’s No. 1 Trading Partner Turkey is the EU’s 4th Export and 5th Import Partner 48 % of Turkish exports went to the EU in 2016</vt:lpstr>
      <vt:lpstr>PowerPoint Presentation</vt:lpstr>
      <vt:lpstr>Profit Transfers from Turkey  22 dollars transferred for each 100 dollar invested between 2006-15  26.226 billion dollars transferred between 2005-15  </vt:lpstr>
      <vt:lpstr>     Modernization of the Customs Union Expectations: What do we expect from this process? Obstacles: What kind of problems may emerge in the process?</vt:lpstr>
      <vt:lpstr>Shortcomings of the Turkey-EU Customs Union  Turkey not a party to the EU’s FTAs Creates trade diversion Erodes Turkey’s advantage in the EU Market Turkey’s conclusion of 6 major FTAs would ensure 1.89% growth in Turkey’s GDP.  </vt:lpstr>
      <vt:lpstr>    What Do We Expect with Regards to the FTA Problem?  Turkey Starts to Negotiate FTAs with Third Countries and Concludes them in tandem with the EU</vt:lpstr>
      <vt:lpstr>      Dispute Settlement in the Customs Union  Depends on Unanimity in the Association Council  What Do We Expect?  Effective Dispute Settlement Mechanism   </vt:lpstr>
      <vt:lpstr>Decision-making and Consultation  Turkey’s Adaptation to the EU’s Commercial Policy towards Third Countries  What Do We Expect?  Participation into Policy-Making Structures Consultation prior to Adoption of Legislation  </vt:lpstr>
      <vt:lpstr>      Transport Quotas Quotas and transit fees applied by EU Member States to Turkish trucks  What Do We Expect? The Elimination of such barriers and discrimnatory practises  </vt:lpstr>
      <vt:lpstr>  Expansion of the Bilateral Trade Relationship  Services Agriculture Public Procurement</vt:lpstr>
      <vt:lpstr>PowerPoint Presentation</vt:lpstr>
      <vt:lpstr>Agriculture  8 % of Turkish economy 18 % of employment  Liberalisation promises highest benefits, yet also embodies highest adjustment costs   </vt:lpstr>
      <vt:lpstr>Agriculture  Employment losses:  cereals (-13.8%) dairy products (-7.7%) meat products (-3.5%) beef and lamb (-2.4%) sugar (-2.4%)      </vt:lpstr>
      <vt:lpstr>Estimated Effects of a Modernized Customs Union</vt:lpstr>
      <vt:lpstr>Obstacles to Progress  Cyprus Question Tying the opening of negotiations to political conditions Protectionist tendencies Resistance from affected sectors and firms </vt:lpstr>
      <vt:lpstr>  «Tying the opening of customs union negotiations to new conditions would further complicate the Turkey-EU relationship and jeopardize one of the few instruments which could affect them in a POSITIVE way»  «The ongoing Cyprus problem should neither be allowed to cause the isolation of Turkish Cypriots nor block Turkey’s ACCESSION process and the DEEPENING of the Customs Union»</vt:lpstr>
      <vt:lpstr>PowerPoint Presentation</vt:lpstr>
      <vt:lpstr>PowerPoint Presentation</vt:lpstr>
      <vt:lpstr>PowerPoint Presentation</vt:lpstr>
    </vt:vector>
  </TitlesOfParts>
  <Company>Iktisadi Kalkinma Vakfi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mgkilit</dc:creator>
  <cp:lastModifiedBy>Çiğdem Nas</cp:lastModifiedBy>
  <cp:revision>1049</cp:revision>
  <cp:lastPrinted>2015-07-02T11:37:10Z</cp:lastPrinted>
  <dcterms:created xsi:type="dcterms:W3CDTF">2014-01-03T07:37:49Z</dcterms:created>
  <dcterms:modified xsi:type="dcterms:W3CDTF">2017-07-18T20:14:05Z</dcterms:modified>
</cp:coreProperties>
</file>